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2"/>
    <p:sldId id="269" r:id="rId3"/>
    <p:sldId id="270" r:id="rId4"/>
    <p:sldId id="272" r:id="rId5"/>
    <p:sldId id="273" r:id="rId6"/>
    <p:sldId id="274" r:id="rId7"/>
    <p:sldId id="275" r:id="rId8"/>
    <p:sldId id="276" r:id="rId9"/>
    <p:sldId id="277" r:id="rId10"/>
    <p:sldId id="278" r:id="rId11"/>
    <p:sldId id="279" r:id="rId12"/>
    <p:sldId id="271"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80" r:id="rId26"/>
  </p:sldIdLst>
  <p:sldSz cx="9144000" cy="6858000" type="screen4x3"/>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78676"/>
  </p:normalViewPr>
  <p:slideViewPr>
    <p:cSldViewPr snapToGrid="0" snapToObjects="1">
      <p:cViewPr varScale="1">
        <p:scale>
          <a:sx n="71" d="100"/>
          <a:sy n="71" d="100"/>
        </p:scale>
        <p:origin x="226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25A7FA63-2A0B-9942-AB4A-C022B58F760B}" type="datetimeFigureOut">
              <a:rPr lang="en-US" smtClean="0"/>
              <a:t>2/10/19</a:t>
            </a:fld>
            <a:endParaRPr lang="en-US"/>
          </a:p>
        </p:txBody>
      </p:sp>
      <p:sp>
        <p:nvSpPr>
          <p:cNvPr id="4" name="Slide Image Placeholder 3"/>
          <p:cNvSpPr>
            <a:spLocks noGrp="1" noRot="1" noChangeAspect="1"/>
          </p:cNvSpPr>
          <p:nvPr>
            <p:ph type="sldImg" idx="2"/>
          </p:nvPr>
        </p:nvSpPr>
        <p:spPr>
          <a:xfrm>
            <a:off x="1624013" y="1257300"/>
            <a:ext cx="4524375" cy="339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F18193E4-C98B-E94B-B94A-1FAC72CC329A}" type="slidenum">
              <a:rPr lang="en-US" smtClean="0"/>
              <a:t>‹#›</a:t>
            </a:fld>
            <a:endParaRPr lang="en-US"/>
          </a:p>
        </p:txBody>
      </p:sp>
    </p:spTree>
    <p:extLst>
      <p:ext uri="{BB962C8B-B14F-4D97-AF65-F5344CB8AC3E}">
        <p14:creationId xmlns:p14="http://schemas.microsoft.com/office/powerpoint/2010/main" val="2582814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Check which level</a:t>
            </a:r>
          </a:p>
        </p:txBody>
      </p:sp>
      <p:sp>
        <p:nvSpPr>
          <p:cNvPr id="4" name="Slide Number Placeholder 3"/>
          <p:cNvSpPr>
            <a:spLocks noGrp="1"/>
          </p:cNvSpPr>
          <p:nvPr>
            <p:ph type="sldNum" sz="quarter" idx="5"/>
          </p:nvPr>
        </p:nvSpPr>
        <p:spPr/>
        <p:txBody>
          <a:bodyPr/>
          <a:lstStyle/>
          <a:p>
            <a:fld id="{F18193E4-C98B-E94B-B94A-1FAC72CC329A}" type="slidenum">
              <a:rPr lang="en-US" smtClean="0"/>
              <a:t>24</a:t>
            </a:fld>
            <a:endParaRPr lang="en-US"/>
          </a:p>
        </p:txBody>
      </p:sp>
    </p:spTree>
    <p:extLst>
      <p:ext uri="{BB962C8B-B14F-4D97-AF65-F5344CB8AC3E}">
        <p14:creationId xmlns:p14="http://schemas.microsoft.com/office/powerpoint/2010/main" val="26232434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85800" y="2130480"/>
            <a:ext cx="7772040" cy="1469520"/>
          </a:xfrm>
          <a:prstGeom prst="rect">
            <a:avLst/>
          </a:prstGeom>
        </p:spPr>
        <p:txBody>
          <a:bodyPr lIns="0" tIns="0" rIns="0" bIns="0" anchor="ctr"/>
          <a:lstStyle/>
          <a:p>
            <a:endParaRPr lang="en-US" sz="1800" b="0" strike="noStrike" spc="-1">
              <a:solidFill>
                <a:srgbClr val="000000"/>
              </a:solidFill>
              <a:latin typeface="Calibri"/>
            </a:endParaRPr>
          </a:p>
        </p:txBody>
      </p:sp>
      <p:sp>
        <p:nvSpPr>
          <p:cNvPr id="27"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28"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85800" y="2130480"/>
            <a:ext cx="7772040" cy="1469520"/>
          </a:xfrm>
          <a:prstGeom prst="rect">
            <a:avLst/>
          </a:prstGeom>
        </p:spPr>
        <p:txBody>
          <a:bodyPr lIns="0" tIns="0" rIns="0" bIns="0" anchor="ctr"/>
          <a:lstStyle/>
          <a:p>
            <a:endParaRPr lang="en-US" sz="1800" b="0" strike="noStrike" spc="-1">
              <a:solidFill>
                <a:srgbClr val="000000"/>
              </a:solidFill>
              <a:latin typeface="Calibri"/>
            </a:endParaRPr>
          </a:p>
        </p:txBody>
      </p:sp>
      <p:sp>
        <p:nvSpPr>
          <p:cNvPr id="3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3"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85800" y="2130480"/>
            <a:ext cx="7772040" cy="1469520"/>
          </a:xfrm>
          <a:prstGeom prst="rect">
            <a:avLst/>
          </a:prstGeom>
        </p:spPr>
        <p:txBody>
          <a:bodyPr lIns="0" tIns="0" rIns="0" bIns="0" anchor="ctr"/>
          <a:lstStyle/>
          <a:p>
            <a:endParaRPr lang="en-US" sz="1800" b="0" strike="noStrike" spc="-1">
              <a:solidFill>
                <a:srgbClr val="000000"/>
              </a:solidFill>
              <a:latin typeface="Calibri"/>
            </a:endParaRPr>
          </a:p>
        </p:txBody>
      </p:sp>
      <p:sp>
        <p:nvSpPr>
          <p:cNvPr id="35"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6"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7"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8"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9"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40"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AD2C949-297E-4A78-9917-F31837BC3F31}" type="datetimeFigureOut">
              <a:rPr lang="en-US" smtClean="0"/>
              <a:t>2/11/19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2A41FE-C46B-47EE-84CD-F947FAE67448}" type="slidenum">
              <a:rPr lang="en-US" smtClean="0"/>
              <a:t>‹#›</a:t>
            </a:fld>
            <a:endParaRPr lang="en-US"/>
          </a:p>
        </p:txBody>
      </p:sp>
    </p:spTree>
    <p:extLst>
      <p:ext uri="{BB962C8B-B14F-4D97-AF65-F5344CB8AC3E}">
        <p14:creationId xmlns:p14="http://schemas.microsoft.com/office/powerpoint/2010/main" val="2348462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85800" y="2130480"/>
            <a:ext cx="7772040" cy="1469520"/>
          </a:xfrm>
          <a:prstGeom prst="rect">
            <a:avLst/>
          </a:prstGeom>
        </p:spPr>
        <p:txBody>
          <a:bodyPr lIns="0" tIns="0" rIns="0" bIns="0" anchor="ctr"/>
          <a:lstStyle/>
          <a:p>
            <a:endParaRPr lang="en-US" sz="1800" b="0" strike="noStrike" spc="-1">
              <a:solidFill>
                <a:srgbClr val="000000"/>
              </a:solidFill>
              <a:latin typeface="Calibri"/>
            </a:endParaRPr>
          </a:p>
        </p:txBody>
      </p:sp>
      <p:sp>
        <p:nvSpPr>
          <p:cNvPr id="6"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85800" y="2130480"/>
            <a:ext cx="7772040" cy="1469520"/>
          </a:xfrm>
          <a:prstGeom prst="rect">
            <a:avLst/>
          </a:prstGeom>
        </p:spPr>
        <p:txBody>
          <a:bodyPr lIns="0" tIns="0" rIns="0" bIns="0" anchor="ctr"/>
          <a:lstStyle/>
          <a:p>
            <a:endParaRPr lang="en-US" sz="1800" b="0" strike="noStrike" spc="-1">
              <a:solidFill>
                <a:srgbClr val="000000"/>
              </a:solidFill>
              <a:latin typeface="Calibri"/>
            </a:endParaRPr>
          </a:p>
        </p:txBody>
      </p:sp>
      <p:sp>
        <p:nvSpPr>
          <p:cNvPr id="8"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85800" y="2130480"/>
            <a:ext cx="7772040" cy="1469520"/>
          </a:xfrm>
          <a:prstGeom prst="rect">
            <a:avLst/>
          </a:prstGeom>
        </p:spPr>
        <p:txBody>
          <a:bodyPr lIns="0" tIns="0" rIns="0" bIns="0" anchor="ctr"/>
          <a:lstStyle/>
          <a:p>
            <a:endParaRPr lang="en-US" sz="1800" b="0" strike="noStrike" spc="-1">
              <a:solidFill>
                <a:srgbClr val="000000"/>
              </a:solidFill>
              <a:latin typeface="Calibri"/>
            </a:endParaRPr>
          </a:p>
        </p:txBody>
      </p:sp>
      <p:sp>
        <p:nvSpPr>
          <p:cNvPr id="1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85800" y="2130480"/>
            <a:ext cx="7772040" cy="1469520"/>
          </a:xfrm>
          <a:prstGeom prst="rect">
            <a:avLst/>
          </a:prstGeom>
        </p:spPr>
        <p:txBody>
          <a:bodyPr lIns="0" tIns="0" rIns="0" bIns="0" anchor="ctr"/>
          <a:lstStyle/>
          <a:p>
            <a:endParaRPr lang="en-US"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85800" y="2130480"/>
            <a:ext cx="7772040" cy="6813000"/>
          </a:xfrm>
          <a:prstGeom prst="rect">
            <a:avLst/>
          </a:prstGeom>
        </p:spPr>
        <p:txBody>
          <a:bodyPr lIns="0" tIns="0" rIns="0" bIns="0" anchor="ctr"/>
          <a:lstStyle/>
          <a:p>
            <a:pPr algn="ctr"/>
            <a:endParaRPr lang="e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85800" y="2130480"/>
            <a:ext cx="7772040" cy="1469520"/>
          </a:xfrm>
          <a:prstGeom prst="rect">
            <a:avLst/>
          </a:prstGeom>
        </p:spPr>
        <p:txBody>
          <a:bodyPr lIns="0" tIns="0" rIns="0" bIns="0" anchor="ctr"/>
          <a:lstStyle/>
          <a:p>
            <a:endParaRPr lang="en-US" sz="1800" b="0" strike="noStrike" spc="-1">
              <a:solidFill>
                <a:srgbClr val="000000"/>
              </a:solidFill>
              <a:latin typeface="Calibri"/>
            </a:endParaRPr>
          </a:p>
        </p:txBody>
      </p:sp>
      <p:sp>
        <p:nvSpPr>
          <p:cNvPr id="1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85800" y="2130480"/>
            <a:ext cx="7772040" cy="1469520"/>
          </a:xfrm>
          <a:prstGeom prst="rect">
            <a:avLst/>
          </a:prstGeom>
        </p:spPr>
        <p:txBody>
          <a:bodyPr lIns="0" tIns="0" rIns="0" bIns="0" anchor="ctr"/>
          <a:lstStyle/>
          <a:p>
            <a:endParaRPr lang="en-US" sz="1800" b="0" strike="noStrike" spc="-1">
              <a:solidFill>
                <a:srgbClr val="000000"/>
              </a:solidFill>
              <a:latin typeface="Calibri"/>
            </a:endParaRPr>
          </a:p>
        </p:txBody>
      </p:sp>
      <p:sp>
        <p:nvSpPr>
          <p:cNvPr id="19"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2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21"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85800" y="2130480"/>
            <a:ext cx="7772040" cy="1469520"/>
          </a:xfrm>
          <a:prstGeom prst="rect">
            <a:avLst/>
          </a:prstGeom>
        </p:spPr>
        <p:txBody>
          <a:bodyPr lIns="0" tIns="0" rIns="0" bIns="0" anchor="ctr"/>
          <a:lstStyle/>
          <a:p>
            <a:endParaRPr lang="en-US" sz="1800" b="0" strike="noStrike" spc="-1">
              <a:solidFill>
                <a:srgbClr val="000000"/>
              </a:solidFill>
              <a:latin typeface="Calibri"/>
            </a:endParaRPr>
          </a:p>
        </p:txBody>
      </p:sp>
      <p:sp>
        <p:nvSpPr>
          <p:cNvPr id="2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2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25"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685800" y="2130480"/>
            <a:ext cx="7772040" cy="1469520"/>
          </a:xfrm>
          <a:prstGeom prst="rect">
            <a:avLst/>
          </a:prstGeom>
        </p:spPr>
        <p:txBody>
          <a:bodyPr anchor="ctr"/>
          <a:lstStyle/>
          <a:p>
            <a:pPr algn="ctr">
              <a:lnSpc>
                <a:spcPct val="100000"/>
              </a:lnSpc>
            </a:pPr>
            <a:r>
              <a:rPr lang="en-US" sz="4400" b="0" strike="noStrike" spc="-1">
                <a:solidFill>
                  <a:srgbClr val="000000"/>
                </a:solidFill>
                <a:latin typeface="Calibri"/>
              </a:rPr>
              <a:t>Click to edit Master title style</a:t>
            </a:r>
          </a:p>
        </p:txBody>
      </p:sp>
      <p:sp>
        <p:nvSpPr>
          <p:cNvPr id="6" name="PlaceHolder 2"/>
          <p:cNvSpPr>
            <a:spLocks noGrp="1"/>
          </p:cNvSpPr>
          <p:nvPr>
            <p:ph type="dt"/>
          </p:nvPr>
        </p:nvSpPr>
        <p:spPr>
          <a:xfrm>
            <a:off x="457200" y="6356520"/>
            <a:ext cx="2133360" cy="364680"/>
          </a:xfrm>
          <a:prstGeom prst="rect">
            <a:avLst/>
          </a:prstGeom>
        </p:spPr>
        <p:txBody>
          <a:bodyPr anchor="ctr"/>
          <a:lstStyle/>
          <a:p>
            <a:pPr>
              <a:lnSpc>
                <a:spcPct val="100000"/>
              </a:lnSpc>
            </a:pPr>
            <a:fld id="{E025D95A-6366-4A56-B244-078454FFACE7}" type="datetime">
              <a:rPr lang="en" sz="1200" b="0" strike="noStrike" spc="-1">
                <a:solidFill>
                  <a:srgbClr val="8B8B8B"/>
                </a:solidFill>
                <a:latin typeface="Calibri"/>
              </a:rPr>
              <a:t>2/10/19</a:t>
            </a:fld>
            <a:endParaRPr lang="en" sz="1200" b="0" strike="noStrike" spc="-1">
              <a:latin typeface="Times New Roman"/>
            </a:endParaRPr>
          </a:p>
        </p:txBody>
      </p:sp>
      <p:sp>
        <p:nvSpPr>
          <p:cNvPr id="2" name="PlaceHolder 3"/>
          <p:cNvSpPr>
            <a:spLocks noGrp="1"/>
          </p:cNvSpPr>
          <p:nvPr>
            <p:ph type="ftr"/>
          </p:nvPr>
        </p:nvSpPr>
        <p:spPr>
          <a:xfrm>
            <a:off x="3124080" y="6356520"/>
            <a:ext cx="2895120" cy="364680"/>
          </a:xfrm>
          <a:prstGeom prst="rect">
            <a:avLst/>
          </a:prstGeom>
        </p:spPr>
        <p:txBody>
          <a:bodyPr anchor="ctr"/>
          <a:lstStyle/>
          <a:p>
            <a:endParaRPr lang="en" sz="2400" b="0" strike="noStrike" spc="-1">
              <a:latin typeface="Times New Roman"/>
            </a:endParaRPr>
          </a:p>
        </p:txBody>
      </p:sp>
      <p:sp>
        <p:nvSpPr>
          <p:cNvPr id="3" name="PlaceHolder 4"/>
          <p:cNvSpPr>
            <a:spLocks noGrp="1"/>
          </p:cNvSpPr>
          <p:nvPr>
            <p:ph type="sldNum"/>
          </p:nvPr>
        </p:nvSpPr>
        <p:spPr>
          <a:xfrm>
            <a:off x="6553080" y="6356520"/>
            <a:ext cx="2133360" cy="364680"/>
          </a:xfrm>
          <a:prstGeom prst="rect">
            <a:avLst/>
          </a:prstGeom>
        </p:spPr>
        <p:txBody>
          <a:bodyPr anchor="ctr"/>
          <a:lstStyle/>
          <a:p>
            <a:pPr algn="r">
              <a:lnSpc>
                <a:spcPct val="100000"/>
              </a:lnSpc>
            </a:pPr>
            <a:fld id="{FB1D18D9-59D7-4B25-8414-7BB173C6A016}" type="slidenum">
              <a:rPr lang="en" sz="1200" b="0" strike="noStrike" spc="-1">
                <a:solidFill>
                  <a:srgbClr val="8B8B8B"/>
                </a:solidFill>
                <a:latin typeface="Calibri"/>
              </a:rPr>
              <a:t>‹#›</a:t>
            </a:fld>
            <a:endParaRPr lang="en" sz="1200" b="0" strike="noStrike" spc="-1">
              <a:latin typeface="Times New Roman"/>
            </a:endParaRPr>
          </a:p>
        </p:txBody>
      </p:sp>
      <p:sp>
        <p:nvSpPr>
          <p:cNvPr id="4" name="PlaceHolder 5"/>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24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20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hyperlink" Target="http://example.com/?msisdn=233502982300&amp;sessionid=1304365832&amp;type=0&amp;msg=*899"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example.com/?msisdn=233241477600&amp;userinput=2&amp;session=1010101&amp;requestId=1234"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Shape 1"/>
          <p:cNvSpPr txBox="1"/>
          <p:nvPr/>
        </p:nvSpPr>
        <p:spPr>
          <a:xfrm>
            <a:off x="685800" y="2130480"/>
            <a:ext cx="7772040" cy="1469520"/>
          </a:xfrm>
          <a:prstGeom prst="rect">
            <a:avLst/>
          </a:prstGeom>
          <a:noFill/>
          <a:ln>
            <a:noFill/>
          </a:ln>
        </p:spPr>
        <p:txBody>
          <a:bodyPr anchor="ctr"/>
          <a:lstStyle/>
          <a:p>
            <a:pPr algn="ctr">
              <a:lnSpc>
                <a:spcPct val="100000"/>
              </a:lnSpc>
            </a:pPr>
            <a:r>
              <a:rPr lang="en-US" sz="4400" b="0" strike="noStrike" spc="-1">
                <a:solidFill>
                  <a:srgbClr val="000000"/>
                </a:solidFill>
                <a:latin typeface="Calibri"/>
              </a:rPr>
              <a:t>USSD SETUP</a:t>
            </a:r>
          </a:p>
        </p:txBody>
      </p:sp>
      <p:sp>
        <p:nvSpPr>
          <p:cNvPr id="42" name="TextShape 2"/>
          <p:cNvSpPr txBox="1"/>
          <p:nvPr/>
        </p:nvSpPr>
        <p:spPr>
          <a:xfrm>
            <a:off x="1371600" y="3886200"/>
            <a:ext cx="6400440" cy="1752120"/>
          </a:xfrm>
          <a:prstGeom prst="rect">
            <a:avLst/>
          </a:prstGeom>
          <a:noFill/>
          <a:ln>
            <a:noFill/>
          </a:ln>
        </p:spPr>
        <p:txBody>
          <a:bodyPr/>
          <a:lstStyle/>
          <a:p>
            <a:pPr algn="ctr"/>
            <a:endParaRPr lang="en" sz="32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782" y="1455621"/>
            <a:ext cx="9144000" cy="1135179"/>
          </a:xfrm>
          <a:prstGeom prst="rect">
            <a:avLst/>
          </a:prstGeom>
        </p:spPr>
      </p:pic>
      <p:pic>
        <p:nvPicPr>
          <p:cNvPr id="3" name="Picture 2"/>
          <p:cNvPicPr>
            <a:picLocks noChangeAspect="1"/>
          </p:cNvPicPr>
          <p:nvPr/>
        </p:nvPicPr>
        <p:blipFill>
          <a:blip r:embed="rId3"/>
          <a:stretch>
            <a:fillRect/>
          </a:stretch>
        </p:blipFill>
        <p:spPr>
          <a:xfrm>
            <a:off x="0" y="2537209"/>
            <a:ext cx="9144000" cy="2034791"/>
          </a:xfrm>
          <a:prstGeom prst="rect">
            <a:avLst/>
          </a:prstGeom>
        </p:spPr>
      </p:pic>
    </p:spTree>
    <p:extLst>
      <p:ext uri="{BB962C8B-B14F-4D97-AF65-F5344CB8AC3E}">
        <p14:creationId xmlns:p14="http://schemas.microsoft.com/office/powerpoint/2010/main" val="13847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57200"/>
            <a:ext cx="7772400" cy="1470025"/>
          </a:xfrm>
        </p:spPr>
        <p:txBody>
          <a:bodyPr/>
          <a:lstStyle/>
          <a:p>
            <a:r>
              <a:rPr lang="en-US" b="1" dirty="0"/>
              <a:t>How to Format USSD Text </a:t>
            </a:r>
            <a:endParaRPr lang="en-US" dirty="0"/>
          </a:p>
        </p:txBody>
      </p:sp>
      <p:sp>
        <p:nvSpPr>
          <p:cNvPr id="3" name="Subtitle 2"/>
          <p:cNvSpPr>
            <a:spLocks noGrp="1"/>
          </p:cNvSpPr>
          <p:nvPr>
            <p:ph type="subTitle" idx="1"/>
          </p:nvPr>
        </p:nvSpPr>
        <p:spPr>
          <a:xfrm>
            <a:off x="457200" y="1828800"/>
            <a:ext cx="7848600" cy="4343400"/>
          </a:xfrm>
        </p:spPr>
        <p:txBody>
          <a:bodyPr>
            <a:normAutofit/>
          </a:bodyPr>
          <a:lstStyle/>
          <a:p>
            <a:pPr algn="l"/>
            <a:r>
              <a:rPr lang="en-US" sz="2000" dirty="0"/>
              <a:t>In the “Balance and Top Up” service example, the network USSD application responds to inputs from the mobile user with various menus and questions. </a:t>
            </a:r>
          </a:p>
          <a:p>
            <a:pPr algn="l"/>
            <a:endParaRPr lang="en-US" sz="2000" dirty="0"/>
          </a:p>
          <a:p>
            <a:pPr algn="l"/>
            <a:endParaRPr lang="en-US" sz="2000" b="1" dirty="0"/>
          </a:p>
        </p:txBody>
      </p:sp>
      <p:pic>
        <p:nvPicPr>
          <p:cNvPr id="5" name="Picture 4"/>
          <p:cNvPicPr>
            <a:picLocks noChangeAspect="1"/>
          </p:cNvPicPr>
          <p:nvPr/>
        </p:nvPicPr>
        <p:blipFill>
          <a:blip r:embed="rId2"/>
          <a:stretch>
            <a:fillRect/>
          </a:stretch>
        </p:blipFill>
        <p:spPr>
          <a:xfrm>
            <a:off x="1143000" y="2819400"/>
            <a:ext cx="7010400" cy="3898523"/>
          </a:xfrm>
          <a:prstGeom prst="rect">
            <a:avLst/>
          </a:prstGeom>
        </p:spPr>
      </p:pic>
    </p:spTree>
    <p:extLst>
      <p:ext uri="{BB962C8B-B14F-4D97-AF65-F5344CB8AC3E}">
        <p14:creationId xmlns:p14="http://schemas.microsoft.com/office/powerpoint/2010/main" val="1770323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57201"/>
            <a:ext cx="7772400" cy="457199"/>
          </a:xfrm>
        </p:spPr>
        <p:txBody>
          <a:bodyPr>
            <a:normAutofit fontScale="90000"/>
          </a:bodyPr>
          <a:lstStyle/>
          <a:p>
            <a:r>
              <a:rPr lang="en-US" sz="3200" b="1" i="1" dirty="0"/>
              <a:t>How Is Menu Information Sent to the User</a:t>
            </a:r>
            <a:r>
              <a:rPr lang="en-US" b="1" i="1" dirty="0"/>
              <a:t>? </a:t>
            </a:r>
            <a:endParaRPr lang="en-US" dirty="0"/>
          </a:p>
        </p:txBody>
      </p:sp>
      <p:sp>
        <p:nvSpPr>
          <p:cNvPr id="3" name="Subtitle 2"/>
          <p:cNvSpPr>
            <a:spLocks noGrp="1"/>
          </p:cNvSpPr>
          <p:nvPr>
            <p:ph type="subTitle" idx="1"/>
          </p:nvPr>
        </p:nvSpPr>
        <p:spPr>
          <a:xfrm>
            <a:off x="457200" y="990600"/>
            <a:ext cx="8382000" cy="5486400"/>
          </a:xfrm>
        </p:spPr>
        <p:txBody>
          <a:bodyPr>
            <a:normAutofit/>
          </a:bodyPr>
          <a:lstStyle/>
          <a:p>
            <a:pPr algn="l"/>
            <a:r>
              <a:rPr lang="en-US" sz="2000" dirty="0"/>
              <a:t>The menu, as it appears on the screen of the mobile handset, is actually a straightforward text string broken up using carriage return &lt;CR&gt; characters </a:t>
            </a:r>
          </a:p>
          <a:p>
            <a:pPr algn="l"/>
            <a:endParaRPr lang="en-US" sz="2000" dirty="0"/>
          </a:p>
          <a:p>
            <a:pPr algn="l"/>
            <a:r>
              <a:rPr lang="en-US" sz="2000" dirty="0"/>
              <a:t>The text string: </a:t>
            </a:r>
          </a:p>
          <a:p>
            <a:pPr algn="l"/>
            <a:r>
              <a:rPr lang="en-US" sz="2000" dirty="0"/>
              <a:t>Welcome to XYZ Telecom&lt;CR&gt;Press:&lt;CR&gt;1. Balance Notification &lt;CR&gt;2. Top Up Service </a:t>
            </a:r>
          </a:p>
          <a:p>
            <a:pPr algn="l"/>
            <a:endParaRPr lang="en-US" sz="2000" dirty="0"/>
          </a:p>
          <a:p>
            <a:pPr algn="l"/>
            <a:r>
              <a:rPr lang="en-US" sz="2000" dirty="0"/>
              <a:t>Will be presented on the handset as ... </a:t>
            </a:r>
          </a:p>
          <a:p>
            <a:pPr algn="l"/>
            <a:endParaRPr lang="en-US" sz="2000" dirty="0"/>
          </a:p>
          <a:p>
            <a:pPr algn="l"/>
            <a:endParaRPr lang="en-US" sz="2000" b="1" dirty="0"/>
          </a:p>
        </p:txBody>
      </p:sp>
      <p:pic>
        <p:nvPicPr>
          <p:cNvPr id="4" name="Picture 3"/>
          <p:cNvPicPr>
            <a:picLocks noChangeAspect="1"/>
          </p:cNvPicPr>
          <p:nvPr/>
        </p:nvPicPr>
        <p:blipFill>
          <a:blip r:embed="rId2"/>
          <a:stretch>
            <a:fillRect/>
          </a:stretch>
        </p:blipFill>
        <p:spPr>
          <a:xfrm>
            <a:off x="2133600" y="3886200"/>
            <a:ext cx="4699000" cy="2895599"/>
          </a:xfrm>
          <a:prstGeom prst="rect">
            <a:avLst/>
          </a:prstGeom>
        </p:spPr>
      </p:pic>
    </p:spTree>
    <p:extLst>
      <p:ext uri="{BB962C8B-B14F-4D97-AF65-F5344CB8AC3E}">
        <p14:creationId xmlns:p14="http://schemas.microsoft.com/office/powerpoint/2010/main" val="3601552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Shape 1"/>
          <p:cNvSpPr txBox="1"/>
          <p:nvPr/>
        </p:nvSpPr>
        <p:spPr>
          <a:xfrm>
            <a:off x="365760" y="633600"/>
            <a:ext cx="8534160" cy="1469520"/>
          </a:xfrm>
          <a:prstGeom prst="rect">
            <a:avLst/>
          </a:prstGeom>
          <a:noFill/>
          <a:ln>
            <a:noFill/>
          </a:ln>
        </p:spPr>
        <p:txBody>
          <a:bodyPr anchor="ctr"/>
          <a:lstStyle/>
          <a:p>
            <a:pPr>
              <a:lnSpc>
                <a:spcPct val="100000"/>
              </a:lnSpc>
            </a:pPr>
            <a:r>
              <a:rPr lang="en-US" sz="3600" b="0" strike="noStrike" spc="-1">
                <a:solidFill>
                  <a:srgbClr val="000000"/>
                </a:solidFill>
                <a:latin typeface="Calibri"/>
              </a:rPr>
              <a:t>TECHNICAL SETUP REQUIREMENTS</a:t>
            </a:r>
          </a:p>
        </p:txBody>
      </p:sp>
      <p:sp>
        <p:nvSpPr>
          <p:cNvPr id="44" name="TextShape 2"/>
          <p:cNvSpPr txBox="1"/>
          <p:nvPr/>
        </p:nvSpPr>
        <p:spPr>
          <a:xfrm>
            <a:off x="731520" y="2103120"/>
            <a:ext cx="7009920" cy="4038120"/>
          </a:xfrm>
          <a:prstGeom prst="rect">
            <a:avLst/>
          </a:prstGeom>
          <a:noFill/>
          <a:ln>
            <a:noFill/>
          </a:ln>
        </p:spPr>
        <p:txBody>
          <a:bodyPr>
            <a:normAutofit/>
          </a:bodyPr>
          <a:lstStyle/>
          <a:p>
            <a:r>
              <a:rPr lang="en" sz="1800" b="0" strike="noStrike" spc="-1">
                <a:latin typeface="Arial"/>
              </a:rPr>
              <a:t>The following are reuired processes in the setting up a successful USSD service with an MNO. Some of the stated processes are specific to individual MNO’s.</a:t>
            </a:r>
          </a:p>
          <a:p>
            <a:endParaRPr lang="en" sz="1800" b="0" strike="noStrike" spc="-1">
              <a:latin typeface="Arial"/>
            </a:endParaRPr>
          </a:p>
          <a:p>
            <a:pPr marL="216000" indent="-216000">
              <a:buClr>
                <a:srgbClr val="000000"/>
              </a:buClr>
              <a:buFont typeface="StarSymbol"/>
              <a:buAutoNum type="arabicParenR"/>
            </a:pPr>
            <a:r>
              <a:rPr lang="en" sz="1800" b="0" strike="noStrike" spc="-1">
                <a:latin typeface="Arial"/>
              </a:rPr>
              <a:t> </a:t>
            </a:r>
            <a:r>
              <a:rPr lang="en" sz="1800" b="1" strike="noStrike" spc="-1">
                <a:latin typeface="Arial"/>
              </a:rPr>
              <a:t>IP whitelisting (All MNOs): </a:t>
            </a:r>
            <a:r>
              <a:rPr lang="en" sz="1800" b="0" strike="noStrike" spc="-1">
                <a:latin typeface="Arial"/>
              </a:rPr>
              <a:t>it is required the CP provides an IP which will be responsible for handling communications with the MNOs for whitelisting by the MNO.</a:t>
            </a:r>
          </a:p>
          <a:p>
            <a:pPr marL="216000" indent="-216000">
              <a:buClr>
                <a:srgbClr val="000000"/>
              </a:buClr>
              <a:buFont typeface="StarSymbol"/>
              <a:buAutoNum type="arabicParenR"/>
            </a:pPr>
            <a:r>
              <a:rPr lang="en" sz="1800" b="1" strike="noStrike" spc="-1">
                <a:latin typeface="Arial"/>
              </a:rPr>
              <a:t>PORT OPENING (All MNOs): </a:t>
            </a:r>
            <a:r>
              <a:rPr lang="en" sz="1800" b="0" strike="noStrike" spc="-1">
                <a:latin typeface="Arial"/>
              </a:rPr>
              <a:t>it is also required required for CPs to provide an HTTP port for configuration on the MNOs’ firewall. This port will be the only port through which communication will be allowed.</a:t>
            </a:r>
          </a:p>
          <a:p>
            <a:pPr marL="216000" indent="-216000">
              <a:buClr>
                <a:srgbClr val="000000"/>
              </a:buClr>
              <a:buFont typeface="StarSymbol"/>
              <a:buAutoNum type="arabicParenR"/>
            </a:pPr>
            <a:r>
              <a:rPr lang="en" sz="1800" b="1" strike="noStrike" spc="-1">
                <a:latin typeface="Arial"/>
              </a:rPr>
              <a:t>VPN connection (Vodafone): </a:t>
            </a:r>
            <a:r>
              <a:rPr lang="en" sz="1800" b="0" strike="noStrike" spc="-1">
                <a:latin typeface="Arial"/>
              </a:rPr>
              <a:t>Vodafone requires the creation of a site-to-site VPN tunnel to enable communication between them and the CP.    </a:t>
            </a:r>
            <a:r>
              <a:rPr lang="en" sz="1800" b="1" strike="noStrike" spc="-1">
                <a:latin typeface="Arial"/>
              </a:rPr>
              <a:t> </a:t>
            </a:r>
            <a:r>
              <a:rPr lang="en" sz="1800" b="0" strike="noStrike" spc="-1">
                <a:latin typeface="Arial"/>
              </a:rPr>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Shape 1"/>
          <p:cNvSpPr txBox="1"/>
          <p:nvPr/>
        </p:nvSpPr>
        <p:spPr>
          <a:xfrm>
            <a:off x="365760" y="633600"/>
            <a:ext cx="8534160" cy="1469520"/>
          </a:xfrm>
          <a:prstGeom prst="rect">
            <a:avLst/>
          </a:prstGeom>
          <a:noFill/>
          <a:ln>
            <a:noFill/>
          </a:ln>
        </p:spPr>
        <p:txBody>
          <a:bodyPr anchor="ctr"/>
          <a:lstStyle/>
          <a:p>
            <a:pPr>
              <a:lnSpc>
                <a:spcPct val="100000"/>
              </a:lnSpc>
            </a:pPr>
            <a:r>
              <a:rPr lang="en-US" sz="3600" b="0" strike="noStrike" spc="-1">
                <a:solidFill>
                  <a:srgbClr val="000000"/>
                </a:solidFill>
                <a:latin typeface="Calibri"/>
              </a:rPr>
              <a:t>TECHNICAL SETUP REQUIREMENTS</a:t>
            </a:r>
          </a:p>
        </p:txBody>
      </p:sp>
      <p:sp>
        <p:nvSpPr>
          <p:cNvPr id="46" name="TextShape 2"/>
          <p:cNvSpPr txBox="1"/>
          <p:nvPr/>
        </p:nvSpPr>
        <p:spPr>
          <a:xfrm>
            <a:off x="731520" y="2103120"/>
            <a:ext cx="7009920" cy="4038120"/>
          </a:xfrm>
          <a:prstGeom prst="rect">
            <a:avLst/>
          </a:prstGeom>
          <a:noFill/>
          <a:ln>
            <a:noFill/>
          </a:ln>
        </p:spPr>
        <p:txBody>
          <a:bodyPr>
            <a:normAutofit/>
          </a:bodyPr>
          <a:lstStyle/>
          <a:p>
            <a:r>
              <a:rPr lang="en" sz="1800" b="0" strike="noStrike" spc="-1">
                <a:latin typeface="Arial"/>
              </a:rPr>
              <a:t> </a:t>
            </a:r>
            <a:r>
              <a:rPr lang="en" sz="1800" b="1" strike="noStrike" spc="-1">
                <a:latin typeface="Arial"/>
              </a:rPr>
              <a:t>System Identification service activation (MTN): </a:t>
            </a:r>
            <a:r>
              <a:rPr lang="en" sz="1800" b="0" strike="noStrike" spc="-1">
                <a:latin typeface="Arial"/>
              </a:rPr>
              <a:t>MTN requires CPs to run  a system identification and registration service script to enable them register the CPs system before communication is allowed.</a:t>
            </a:r>
          </a:p>
          <a:p>
            <a:pPr marL="216000" indent="-216000">
              <a:buClr>
                <a:srgbClr val="000000"/>
              </a:buClr>
              <a:buFont typeface="StarSymbol"/>
              <a:buAutoNum type="arabicParenR"/>
            </a:pPr>
            <a:r>
              <a:rPr lang="en" sz="1800" b="1" strike="noStrike" spc="-1">
                <a:latin typeface="Arial"/>
              </a:rPr>
              <a:t>Security key installation (TIGO): </a:t>
            </a:r>
            <a:r>
              <a:rPr lang="en" sz="1800" b="0" strike="noStrike" spc="-1">
                <a:latin typeface="Arial"/>
              </a:rPr>
              <a:t>Tigo provides CPs with a security key file which is to be installed on the server to handle the communication.</a:t>
            </a:r>
          </a:p>
          <a:p>
            <a:pPr marL="216000" indent="-216000">
              <a:buClr>
                <a:srgbClr val="000000"/>
              </a:buClr>
              <a:buFont typeface="StarSymbol"/>
              <a:buAutoNum type="arabicParenR"/>
            </a:pPr>
            <a:r>
              <a:rPr lang="en" sz="1800" b="1" strike="noStrike" spc="-1">
                <a:latin typeface="Arial"/>
              </a:rPr>
              <a:t>API Provision (All networks): </a:t>
            </a:r>
            <a:r>
              <a:rPr lang="en" sz="1800" b="0" strike="noStrike" spc="-1">
                <a:latin typeface="Arial"/>
              </a:rPr>
              <a:t>CP’s are required to provide APIs to which the MNO can forward all USSD requests to. The API must be on the IP provided for whitelisting and port provided.  </a:t>
            </a:r>
          </a:p>
        </p:txBody>
      </p:sp>
      <p:pic>
        <p:nvPicPr>
          <p:cNvPr id="47" name="Picture 46"/>
          <p:cNvPicPr/>
          <p:nvPr/>
        </p:nvPicPr>
        <p:blipFill>
          <a:blip r:embed="rId2"/>
          <a:stretch/>
        </p:blipFill>
        <p:spPr>
          <a:xfrm>
            <a:off x="2011680" y="5120640"/>
            <a:ext cx="4023360" cy="1209240"/>
          </a:xfrm>
          <a:prstGeom prst="rect">
            <a:avLst/>
          </a:prstGeom>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Shape 1"/>
          <p:cNvSpPr txBox="1"/>
          <p:nvPr/>
        </p:nvSpPr>
        <p:spPr>
          <a:xfrm>
            <a:off x="762120" y="457200"/>
            <a:ext cx="7772040" cy="1469520"/>
          </a:xfrm>
          <a:prstGeom prst="rect">
            <a:avLst/>
          </a:prstGeom>
          <a:noFill/>
          <a:ln>
            <a:noFill/>
          </a:ln>
        </p:spPr>
        <p:txBody>
          <a:bodyPr anchor="ctr"/>
          <a:lstStyle/>
          <a:p>
            <a:pPr>
              <a:lnSpc>
                <a:spcPct val="100000"/>
              </a:lnSpc>
            </a:pPr>
            <a:r>
              <a:rPr lang="en-US" sz="2400" b="0" strike="noStrike" spc="-1">
                <a:solidFill>
                  <a:srgbClr val="000000"/>
                </a:solidFill>
                <a:latin typeface="Calibri"/>
              </a:rPr>
              <a:t>USSD REQUESTS</a:t>
            </a:r>
          </a:p>
        </p:txBody>
      </p:sp>
      <p:sp>
        <p:nvSpPr>
          <p:cNvPr id="49" name="TextShape 2"/>
          <p:cNvSpPr txBox="1"/>
          <p:nvPr/>
        </p:nvSpPr>
        <p:spPr>
          <a:xfrm>
            <a:off x="762480" y="1821240"/>
            <a:ext cx="7009920" cy="2101680"/>
          </a:xfrm>
          <a:prstGeom prst="rect">
            <a:avLst/>
          </a:prstGeom>
          <a:noFill/>
          <a:ln>
            <a:noFill/>
          </a:ln>
        </p:spPr>
        <p:txBody>
          <a:bodyPr lIns="0" tIns="0" rIns="0" bIns="0"/>
          <a:lstStyle/>
          <a:p>
            <a:pPr marL="216000" indent="-216000">
              <a:lnSpc>
                <a:spcPct val="100000"/>
              </a:lnSpc>
              <a:spcBef>
                <a:spcPts val="641"/>
              </a:spcBef>
              <a:buClr>
                <a:srgbClr val="262626"/>
              </a:buClr>
              <a:buFont typeface="Symbol" charset="2"/>
              <a:buChar char=""/>
            </a:pPr>
            <a:r>
              <a:rPr lang="en" sz="1800" b="0" strike="noStrike" spc="-1">
                <a:solidFill>
                  <a:srgbClr val="262626"/>
                </a:solidFill>
                <a:latin typeface="Calibri"/>
                <a:ea typeface="WenQuanYi Micro Hei"/>
              </a:rPr>
              <a:t>Once a user dials and sends a ussd request eg. *899# the MNO pushes the request to the CP’s provided API.</a:t>
            </a:r>
            <a:endParaRPr lang="en" sz="1800" b="0" strike="noStrike" spc="-1">
              <a:latin typeface="Arial"/>
            </a:endParaRPr>
          </a:p>
          <a:p>
            <a:pPr marL="216000" indent="-216000">
              <a:lnSpc>
                <a:spcPct val="100000"/>
              </a:lnSpc>
              <a:spcBef>
                <a:spcPts val="641"/>
              </a:spcBef>
              <a:buClr>
                <a:srgbClr val="262626"/>
              </a:buClr>
              <a:buFont typeface="Symbol" charset="2"/>
              <a:buChar char=""/>
            </a:pPr>
            <a:endParaRPr lang="en" sz="1800" b="0" strike="noStrike" spc="-1">
              <a:latin typeface="Arial"/>
            </a:endParaRPr>
          </a:p>
          <a:p>
            <a:pPr marL="216000" indent="-216000">
              <a:lnSpc>
                <a:spcPct val="100000"/>
              </a:lnSpc>
              <a:spcBef>
                <a:spcPts val="641"/>
              </a:spcBef>
              <a:buClr>
                <a:srgbClr val="262626"/>
              </a:buClr>
              <a:buFont typeface="Symbol" charset="2"/>
              <a:buChar char=""/>
            </a:pPr>
            <a:r>
              <a:rPr lang="en" sz="1800" b="0" strike="noStrike" spc="-1">
                <a:solidFill>
                  <a:srgbClr val="262626"/>
                </a:solidFill>
                <a:latin typeface="Calibri"/>
                <a:ea typeface="WenQuanYi Micro Hei"/>
              </a:rPr>
              <a:t>It is key to note that all operator request and expected response formats are different and must be considered in the develpment of a CPs API script. </a:t>
            </a:r>
            <a:endParaRPr lang="en" sz="1800" b="0" strike="noStrike" spc="-1">
              <a:latin typeface="Arial"/>
            </a:endParaRPr>
          </a:p>
          <a:p>
            <a:pPr marL="216000" indent="-216000">
              <a:lnSpc>
                <a:spcPct val="100000"/>
              </a:lnSpc>
              <a:spcBef>
                <a:spcPts val="641"/>
              </a:spcBef>
              <a:buClr>
                <a:srgbClr val="262626"/>
              </a:buClr>
              <a:buFont typeface="Symbol" charset="2"/>
              <a:buChar char=""/>
            </a:pPr>
            <a:endParaRPr lang="en" sz="1800" b="0" strike="noStrike" spc="-1">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Shape 1"/>
          <p:cNvSpPr txBox="1"/>
          <p:nvPr/>
        </p:nvSpPr>
        <p:spPr>
          <a:xfrm>
            <a:off x="762120" y="457200"/>
            <a:ext cx="7772040" cy="1469520"/>
          </a:xfrm>
          <a:prstGeom prst="rect">
            <a:avLst/>
          </a:prstGeom>
          <a:noFill/>
          <a:ln>
            <a:noFill/>
          </a:ln>
        </p:spPr>
        <p:txBody>
          <a:bodyPr anchor="ctr"/>
          <a:lstStyle/>
          <a:p>
            <a:pPr>
              <a:lnSpc>
                <a:spcPct val="100000"/>
              </a:lnSpc>
            </a:pPr>
            <a:r>
              <a:rPr lang="en-US" sz="2400" b="1" strike="noStrike" spc="-1">
                <a:solidFill>
                  <a:srgbClr val="000000"/>
                </a:solidFill>
                <a:latin typeface="Calibri"/>
              </a:rPr>
              <a:t>AIRTEL</a:t>
            </a:r>
            <a:endParaRPr lang="en-US" sz="2400" b="0" strike="noStrike" spc="-1">
              <a:solidFill>
                <a:srgbClr val="000000"/>
              </a:solidFill>
              <a:latin typeface="Calibri"/>
            </a:endParaRPr>
          </a:p>
        </p:txBody>
      </p:sp>
      <p:sp>
        <p:nvSpPr>
          <p:cNvPr id="51" name="TextShape 2"/>
          <p:cNvSpPr txBox="1"/>
          <p:nvPr/>
        </p:nvSpPr>
        <p:spPr>
          <a:xfrm>
            <a:off x="671040" y="1722600"/>
            <a:ext cx="7009920" cy="4038120"/>
          </a:xfrm>
          <a:prstGeom prst="rect">
            <a:avLst/>
          </a:prstGeom>
          <a:noFill/>
          <a:ln>
            <a:noFill/>
          </a:ln>
        </p:spPr>
        <p:txBody>
          <a:bodyPr>
            <a:normAutofit/>
          </a:bodyPr>
          <a:lstStyle/>
          <a:p>
            <a:pPr marL="216000" indent="-216000">
              <a:lnSpc>
                <a:spcPct val="100000"/>
              </a:lnSpc>
              <a:spcBef>
                <a:spcPts val="641"/>
              </a:spcBef>
              <a:buClr>
                <a:srgbClr val="000000"/>
              </a:buClr>
              <a:buSzPct val="45000"/>
              <a:buFont typeface="Wingdings" charset="2"/>
              <a:buChar char=""/>
            </a:pPr>
            <a:r>
              <a:rPr lang="en" sz="1800" b="1" strike="noStrike" spc="-1">
                <a:solidFill>
                  <a:srgbClr val="262626"/>
                </a:solidFill>
                <a:latin typeface="Calibri"/>
              </a:rPr>
              <a:t>REQUEST </a:t>
            </a:r>
            <a:endParaRPr lang="en" sz="1800" b="0" strike="noStrike" spc="-1">
              <a:latin typeface="Arial"/>
            </a:endParaRPr>
          </a:p>
          <a:p>
            <a:pPr marL="432000" lvl="1" indent="-216000">
              <a:lnSpc>
                <a:spcPct val="100000"/>
              </a:lnSpc>
              <a:spcBef>
                <a:spcPts val="641"/>
              </a:spcBef>
              <a:buClr>
                <a:srgbClr val="000000"/>
              </a:buClr>
              <a:buSzPct val="45000"/>
              <a:buFont typeface="Wingdings" charset="2"/>
              <a:buChar char=""/>
            </a:pPr>
            <a:r>
              <a:rPr lang="en" sz="1800" b="1" strike="noStrike" spc="-1">
                <a:solidFill>
                  <a:srgbClr val="262626"/>
                </a:solidFill>
                <a:latin typeface="Calibri"/>
              </a:rPr>
              <a:t>FORMAT: </a:t>
            </a:r>
            <a:r>
              <a:rPr lang="en" sz="1800" b="0" strike="noStrike" spc="-1">
                <a:solidFill>
                  <a:srgbClr val="262626"/>
                </a:solidFill>
                <a:latin typeface="Calibri"/>
              </a:rPr>
              <a:t>XML</a:t>
            </a:r>
            <a:endParaRPr lang="en" sz="1800" b="0" strike="noStrike" spc="-1">
              <a:latin typeface="Arial"/>
            </a:endParaRPr>
          </a:p>
          <a:p>
            <a:pPr marL="216000" indent="-216000">
              <a:lnSpc>
                <a:spcPct val="100000"/>
              </a:lnSpc>
              <a:spcBef>
                <a:spcPts val="641"/>
              </a:spcBef>
              <a:buClr>
                <a:srgbClr val="000000"/>
              </a:buClr>
              <a:buSzPct val="45000"/>
              <a:buFont typeface="Wingdings" charset="2"/>
              <a:buChar char=""/>
            </a:pPr>
            <a:endParaRPr lang="en" sz="1800" b="0" strike="noStrike" spc="-1">
              <a:latin typeface="Arial"/>
            </a:endParaRPr>
          </a:p>
          <a:p>
            <a:pPr>
              <a:lnSpc>
                <a:spcPct val="100000"/>
              </a:lnSpc>
              <a:spcBef>
                <a:spcPts val="641"/>
              </a:spcBef>
            </a:pPr>
            <a:endParaRPr lang="en" sz="1800" b="0" strike="noStrike" spc="-1">
              <a:latin typeface="Arial"/>
            </a:endParaRPr>
          </a:p>
          <a:p>
            <a:pPr>
              <a:lnSpc>
                <a:spcPct val="100000"/>
              </a:lnSpc>
              <a:spcBef>
                <a:spcPts val="641"/>
              </a:spcBef>
            </a:pPr>
            <a:r>
              <a:rPr lang="en" sz="3200" b="0" strike="noStrike" spc="-1">
                <a:latin typeface="Arial"/>
              </a:rPr>
              <a:t>	</a:t>
            </a:r>
          </a:p>
          <a:p>
            <a:pPr>
              <a:lnSpc>
                <a:spcPct val="100000"/>
              </a:lnSpc>
              <a:spcBef>
                <a:spcPts val="641"/>
              </a:spcBef>
            </a:pPr>
            <a:r>
              <a:rPr lang="en" sz="3200" b="0" strike="noStrike" spc="-1">
                <a:solidFill>
                  <a:srgbClr val="8B8B8B"/>
                </a:solidFill>
                <a:latin typeface="Calibri"/>
              </a:rPr>
              <a:t>	</a:t>
            </a:r>
            <a:endParaRPr lang="en" sz="3200" b="0" strike="noStrike" spc="-1">
              <a:latin typeface="Arial"/>
            </a:endParaRPr>
          </a:p>
        </p:txBody>
      </p:sp>
      <p:pic>
        <p:nvPicPr>
          <p:cNvPr id="52" name="Picture 51"/>
          <p:cNvPicPr/>
          <p:nvPr/>
        </p:nvPicPr>
        <p:blipFill>
          <a:blip r:embed="rId2"/>
          <a:stretch/>
        </p:blipFill>
        <p:spPr>
          <a:xfrm>
            <a:off x="4297680" y="274320"/>
            <a:ext cx="4114800" cy="6266520"/>
          </a:xfrm>
          <a:prstGeom prst="rect">
            <a:avLst/>
          </a:prstGeom>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Shape 1"/>
          <p:cNvSpPr txBox="1"/>
          <p:nvPr/>
        </p:nvSpPr>
        <p:spPr>
          <a:xfrm>
            <a:off x="762120" y="457200"/>
            <a:ext cx="7772040" cy="1469520"/>
          </a:xfrm>
          <a:prstGeom prst="rect">
            <a:avLst/>
          </a:prstGeom>
          <a:noFill/>
          <a:ln>
            <a:noFill/>
          </a:ln>
        </p:spPr>
        <p:txBody>
          <a:bodyPr anchor="ctr"/>
          <a:lstStyle/>
          <a:p>
            <a:pPr>
              <a:lnSpc>
                <a:spcPct val="100000"/>
              </a:lnSpc>
            </a:pPr>
            <a:r>
              <a:rPr lang="en-US" sz="2400" b="1" strike="noStrike" spc="-1">
                <a:solidFill>
                  <a:srgbClr val="000000"/>
                </a:solidFill>
                <a:latin typeface="Calibri"/>
              </a:rPr>
              <a:t>AIRTEL</a:t>
            </a:r>
            <a:endParaRPr lang="en-US" sz="2400" b="0" strike="noStrike" spc="-1">
              <a:solidFill>
                <a:srgbClr val="000000"/>
              </a:solidFill>
              <a:latin typeface="Calibri"/>
            </a:endParaRPr>
          </a:p>
        </p:txBody>
      </p:sp>
      <p:sp>
        <p:nvSpPr>
          <p:cNvPr id="54" name="TextShape 2"/>
          <p:cNvSpPr txBox="1"/>
          <p:nvPr/>
        </p:nvSpPr>
        <p:spPr>
          <a:xfrm>
            <a:off x="671040" y="1722600"/>
            <a:ext cx="7009920" cy="4038120"/>
          </a:xfrm>
          <a:prstGeom prst="rect">
            <a:avLst/>
          </a:prstGeom>
          <a:noFill/>
          <a:ln>
            <a:noFill/>
          </a:ln>
        </p:spPr>
        <p:txBody>
          <a:bodyPr>
            <a:normAutofit/>
          </a:bodyPr>
          <a:lstStyle/>
          <a:p>
            <a:pPr marL="216000" indent="-216000">
              <a:lnSpc>
                <a:spcPct val="100000"/>
              </a:lnSpc>
              <a:spcBef>
                <a:spcPts val="641"/>
              </a:spcBef>
              <a:buClr>
                <a:srgbClr val="000000"/>
              </a:buClr>
              <a:buSzPct val="45000"/>
              <a:buFont typeface="Wingdings" charset="2"/>
              <a:buChar char=""/>
            </a:pPr>
            <a:r>
              <a:rPr lang="en" sz="1800" b="1" strike="noStrike" spc="-1">
                <a:solidFill>
                  <a:srgbClr val="262626"/>
                </a:solidFill>
                <a:latin typeface="Calibri"/>
              </a:rPr>
              <a:t>Response </a:t>
            </a:r>
            <a:endParaRPr lang="en" sz="1800" b="0" strike="noStrike" spc="-1">
              <a:latin typeface="Arial"/>
            </a:endParaRPr>
          </a:p>
          <a:p>
            <a:pPr marL="432000" lvl="1" indent="-216000">
              <a:lnSpc>
                <a:spcPct val="100000"/>
              </a:lnSpc>
              <a:spcBef>
                <a:spcPts val="641"/>
              </a:spcBef>
              <a:buClr>
                <a:srgbClr val="000000"/>
              </a:buClr>
              <a:buSzPct val="45000"/>
              <a:buFont typeface="Wingdings" charset="2"/>
              <a:buChar char=""/>
            </a:pPr>
            <a:r>
              <a:rPr lang="en" sz="1800" b="1" strike="noStrike" spc="-1">
                <a:solidFill>
                  <a:srgbClr val="262626"/>
                </a:solidFill>
                <a:latin typeface="Calibri"/>
              </a:rPr>
              <a:t>FORMAT: </a:t>
            </a:r>
            <a:r>
              <a:rPr lang="en" sz="1800" b="0" strike="noStrike" spc="-1">
                <a:solidFill>
                  <a:srgbClr val="262626"/>
                </a:solidFill>
                <a:latin typeface="Calibri"/>
              </a:rPr>
              <a:t>XML</a:t>
            </a:r>
            <a:endParaRPr lang="en" sz="1800" b="0" strike="noStrike" spc="-1">
              <a:latin typeface="Arial"/>
            </a:endParaRPr>
          </a:p>
          <a:p>
            <a:pPr marL="216000" indent="-216000">
              <a:lnSpc>
                <a:spcPct val="100000"/>
              </a:lnSpc>
              <a:spcBef>
                <a:spcPts val="641"/>
              </a:spcBef>
              <a:buClr>
                <a:srgbClr val="000000"/>
              </a:buClr>
              <a:buSzPct val="45000"/>
              <a:buFont typeface="Wingdings" charset="2"/>
              <a:buChar char=""/>
            </a:pPr>
            <a:endParaRPr lang="en" sz="1800" b="0" strike="noStrike" spc="-1">
              <a:latin typeface="Arial"/>
            </a:endParaRPr>
          </a:p>
          <a:p>
            <a:pPr>
              <a:lnSpc>
                <a:spcPct val="100000"/>
              </a:lnSpc>
              <a:spcBef>
                <a:spcPts val="641"/>
              </a:spcBef>
            </a:pPr>
            <a:endParaRPr lang="en" sz="1800" b="0" strike="noStrike" spc="-1">
              <a:latin typeface="Arial"/>
            </a:endParaRPr>
          </a:p>
          <a:p>
            <a:pPr>
              <a:lnSpc>
                <a:spcPct val="100000"/>
              </a:lnSpc>
              <a:spcBef>
                <a:spcPts val="641"/>
              </a:spcBef>
            </a:pPr>
            <a:r>
              <a:rPr lang="en" sz="3200" b="0" strike="noStrike" spc="-1">
                <a:latin typeface="Arial"/>
              </a:rPr>
              <a:t>	</a:t>
            </a:r>
          </a:p>
          <a:p>
            <a:pPr>
              <a:lnSpc>
                <a:spcPct val="100000"/>
              </a:lnSpc>
              <a:spcBef>
                <a:spcPts val="641"/>
              </a:spcBef>
            </a:pPr>
            <a:r>
              <a:rPr lang="en" sz="3200" b="0" strike="noStrike" spc="-1">
                <a:solidFill>
                  <a:srgbClr val="8B8B8B"/>
                </a:solidFill>
                <a:latin typeface="Calibri"/>
              </a:rPr>
              <a:t>	</a:t>
            </a:r>
            <a:endParaRPr lang="en" sz="3200" b="0" strike="noStrike" spc="-1">
              <a:latin typeface="Arial"/>
            </a:endParaRPr>
          </a:p>
        </p:txBody>
      </p:sp>
      <p:sp>
        <p:nvSpPr>
          <p:cNvPr id="55" name="TextShape 3"/>
          <p:cNvSpPr txBox="1"/>
          <p:nvPr/>
        </p:nvSpPr>
        <p:spPr>
          <a:xfrm>
            <a:off x="457200" y="2404800"/>
            <a:ext cx="8046720" cy="4345200"/>
          </a:xfrm>
          <a:prstGeom prst="rect">
            <a:avLst/>
          </a:prstGeom>
          <a:noFill/>
          <a:ln>
            <a:noFill/>
          </a:ln>
        </p:spPr>
        <p:txBody>
          <a:bodyPr lIns="90000" tIns="45000" rIns="90000" bIns="45000"/>
          <a:lstStyle/>
          <a:p>
            <a:pPr>
              <a:lnSpc>
                <a:spcPct val="100000"/>
              </a:lnSpc>
              <a:spcBef>
                <a:spcPts val="641"/>
              </a:spcBef>
            </a:pPr>
            <a:r>
              <a:rPr lang="en" sz="1500" b="0" strike="noStrike" spc="-1">
                <a:solidFill>
                  <a:srgbClr val="8B8B8B"/>
                </a:solidFill>
                <a:latin typeface="Calibri"/>
              </a:rPr>
              <a:t>&lt;methodResponse&gt;&lt;params&gt;&lt;param&gt;&lt;value&gt;&lt;struct&gt;&lt;member&gt;&lt;name&gt;RESPONSE_CODE&lt;/name&gt;&lt;value&gt;&lt;string&gt;0&lt;/string&gt;&lt;/value&gt;&lt;/member&gt;&lt;member&gt;&lt;name&gt;SESSION_ID&lt;/name&gt;&lt;value&gt;&lt;string&gt;".</a:t>
            </a:r>
            <a:r>
              <a:rPr lang="en" sz="1500" b="1" strike="noStrike" spc="-1">
                <a:solidFill>
                  <a:srgbClr val="7030A0"/>
                </a:solidFill>
                <a:latin typeface="Calibri"/>
              </a:rPr>
              <a:t>$Session_ID</a:t>
            </a:r>
            <a:r>
              <a:rPr lang="en" sz="1500" b="0" strike="noStrike" spc="-1">
                <a:solidFill>
                  <a:srgbClr val="8B8B8B"/>
                </a:solidFill>
                <a:latin typeface="Calibri"/>
              </a:rPr>
              <a:t>."&lt;/string&gt;&lt;/value&gt;&lt;/member&gt;&lt;member&gt;&lt;name&gt;SEQUENCE&lt;/name&gt;&lt;value&gt;&lt;string&gt;1&lt;/string&gt;&lt;/value&gt;&lt;/member&gt;&lt;member&gt;&lt;name&gt;USSD_BODY&lt;/name&gt;&lt;value&gt;&lt;string&gt;".</a:t>
            </a:r>
            <a:r>
              <a:rPr lang="en" sz="1500" b="1" strike="noStrike" spc="-1">
                <a:solidFill>
                  <a:srgbClr val="7030A0"/>
                </a:solidFill>
                <a:latin typeface="Calibri"/>
              </a:rPr>
              <a:t>$reply</a:t>
            </a:r>
            <a:r>
              <a:rPr lang="en" sz="1500" b="0" strike="noStrike" spc="-1">
                <a:solidFill>
                  <a:srgbClr val="8B8B8B"/>
                </a:solidFill>
                <a:latin typeface="Calibri"/>
              </a:rPr>
              <a:t>."&lt;/string&gt;&lt;/value&gt;&lt;/member&gt;&lt;member&gt;&lt;name&gt;REQUEST_TYPE&lt;/name&gt;&lt;value&gt;&lt;string&gt;RESPONSE&lt;/string&gt;&lt;/value&gt;&lt;/member&gt;&lt;member&gt;&lt;name&gt;END_OF_SESSION&lt;/name&gt;&lt;value&gt;&lt;string&gt;".</a:t>
            </a:r>
            <a:r>
              <a:rPr lang="en" sz="1500" b="1" strike="noStrike" spc="-1">
                <a:solidFill>
                  <a:srgbClr val="7030A0"/>
                </a:solidFill>
                <a:latin typeface="Calibri"/>
              </a:rPr>
              <a:t>$type</a:t>
            </a:r>
            <a:r>
              <a:rPr lang="en" sz="1500" b="0" strike="noStrike" spc="-1">
                <a:solidFill>
                  <a:srgbClr val="8B8B8B"/>
                </a:solidFill>
                <a:latin typeface="Calibri"/>
              </a:rPr>
              <a:t>."&lt;/string&gt;&lt;/value&gt;&lt;/member&gt;&lt;/struct&gt;&lt;/value&gt;&lt;/param&gt;&lt;/params&gt;&lt;/methodResponse&gt;</a:t>
            </a:r>
            <a:endParaRPr lang="en" sz="1500" b="0" strike="noStrike" spc="-1">
              <a:latin typeface="Arial"/>
            </a:endParaRPr>
          </a:p>
          <a:p>
            <a:pPr>
              <a:lnSpc>
                <a:spcPct val="100000"/>
              </a:lnSpc>
              <a:spcBef>
                <a:spcPts val="641"/>
              </a:spcBef>
            </a:pPr>
            <a:endParaRPr lang="en" sz="1500" b="0" strike="noStrike" spc="-1">
              <a:latin typeface="Arial"/>
            </a:endParaRPr>
          </a:p>
          <a:p>
            <a:pPr>
              <a:lnSpc>
                <a:spcPct val="100000"/>
              </a:lnSpc>
              <a:spcBef>
                <a:spcPts val="641"/>
              </a:spcBef>
            </a:pPr>
            <a:r>
              <a:rPr lang="en" sz="1500" b="1" strike="noStrike" spc="-1">
                <a:solidFill>
                  <a:srgbClr val="7030A0"/>
                </a:solidFill>
                <a:latin typeface="Calibri"/>
              </a:rPr>
              <a:t>$Session_ID: this is a unique identification of the user’s session</a:t>
            </a:r>
            <a:endParaRPr lang="en" sz="1500" b="0" strike="noStrike" spc="-1">
              <a:latin typeface="Arial"/>
            </a:endParaRPr>
          </a:p>
          <a:p>
            <a:pPr>
              <a:lnSpc>
                <a:spcPct val="100000"/>
              </a:lnSpc>
              <a:spcBef>
                <a:spcPts val="641"/>
              </a:spcBef>
            </a:pPr>
            <a:r>
              <a:rPr lang="en" sz="1500" b="1" strike="noStrike" spc="-1">
                <a:solidFill>
                  <a:srgbClr val="7030A0"/>
                </a:solidFill>
                <a:latin typeface="Calibri"/>
              </a:rPr>
              <a:t>$reply: this is the exact response to be shown on the users phone.</a:t>
            </a:r>
            <a:endParaRPr lang="en" sz="1500" b="0" strike="noStrike" spc="-1">
              <a:latin typeface="Arial"/>
            </a:endParaRPr>
          </a:p>
          <a:p>
            <a:r>
              <a:rPr lang="en" sz="1500" b="1" strike="noStrike" spc="-1">
                <a:solidFill>
                  <a:srgbClr val="7030A0"/>
                </a:solidFill>
                <a:latin typeface="Calibri"/>
              </a:rPr>
              <a:t>$type: this indicates whether the session should be terminated or continue.  Required values are TRUE – to terminate session and  FALSE – to continue the session.</a:t>
            </a:r>
            <a:endParaRPr lang="en" sz="1500" b="0" strike="noStrike" spc="-1">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Shape 1"/>
          <p:cNvSpPr txBox="1"/>
          <p:nvPr/>
        </p:nvSpPr>
        <p:spPr>
          <a:xfrm>
            <a:off x="762120" y="457200"/>
            <a:ext cx="7772040" cy="1469520"/>
          </a:xfrm>
          <a:prstGeom prst="rect">
            <a:avLst/>
          </a:prstGeom>
          <a:noFill/>
          <a:ln>
            <a:noFill/>
          </a:ln>
        </p:spPr>
        <p:txBody>
          <a:bodyPr anchor="ctr"/>
          <a:lstStyle/>
          <a:p>
            <a:pPr>
              <a:lnSpc>
                <a:spcPct val="100000"/>
              </a:lnSpc>
            </a:pPr>
            <a:r>
              <a:rPr lang="en-US" sz="4400" b="0" strike="noStrike" spc="-1">
                <a:solidFill>
                  <a:srgbClr val="000000"/>
                </a:solidFill>
                <a:latin typeface="Calibri"/>
              </a:rPr>
              <a:t>MTN</a:t>
            </a:r>
          </a:p>
        </p:txBody>
      </p:sp>
      <p:sp>
        <p:nvSpPr>
          <p:cNvPr id="57" name="TextShape 2"/>
          <p:cNvSpPr txBox="1"/>
          <p:nvPr/>
        </p:nvSpPr>
        <p:spPr>
          <a:xfrm>
            <a:off x="457200" y="1828800"/>
            <a:ext cx="7848360" cy="4038120"/>
          </a:xfrm>
          <a:prstGeom prst="rect">
            <a:avLst/>
          </a:prstGeom>
          <a:noFill/>
          <a:ln>
            <a:noFill/>
          </a:ln>
        </p:spPr>
        <p:txBody>
          <a:bodyPr>
            <a:normAutofit fontScale="40000" lnSpcReduction="20000"/>
          </a:bodyPr>
          <a:lstStyle/>
          <a:p>
            <a:pPr>
              <a:lnSpc>
                <a:spcPct val="100000"/>
              </a:lnSpc>
              <a:spcBef>
                <a:spcPts val="641"/>
              </a:spcBef>
            </a:pPr>
            <a:r>
              <a:rPr lang="en" sz="3200" b="0" strike="noStrike" spc="-1" dirty="0">
                <a:solidFill>
                  <a:srgbClr val="8B8B8B"/>
                </a:solidFill>
                <a:latin typeface="Calibri"/>
              </a:rPr>
              <a:t>The request is received in a string format with each parameter separated by | . To get the parameters the below </a:t>
            </a:r>
            <a:r>
              <a:rPr lang="en" sz="3200" b="0" strike="noStrike" spc="-1" dirty="0" err="1">
                <a:solidFill>
                  <a:srgbClr val="8B8B8B"/>
                </a:solidFill>
                <a:latin typeface="Calibri"/>
              </a:rPr>
              <a:t>php</a:t>
            </a:r>
            <a:r>
              <a:rPr lang="en" sz="3200" b="0" strike="noStrike" spc="-1" dirty="0">
                <a:solidFill>
                  <a:srgbClr val="8B8B8B"/>
                </a:solidFill>
                <a:latin typeface="Calibri"/>
              </a:rPr>
              <a:t> code is used: 10101 is the sequence ID, 899 is the request the user dials, GW and Menu constant</a:t>
            </a:r>
            <a:endParaRPr lang="en" sz="3200" b="0" strike="noStrike" spc="-1" dirty="0">
              <a:latin typeface="Arial"/>
            </a:endParaRPr>
          </a:p>
          <a:p>
            <a:pPr marL="216000" indent="-216000">
              <a:lnSpc>
                <a:spcPct val="100000"/>
              </a:lnSpc>
              <a:spcBef>
                <a:spcPts val="641"/>
              </a:spcBef>
              <a:buClr>
                <a:srgbClr val="000000"/>
              </a:buClr>
              <a:buSzPct val="45000"/>
              <a:buFont typeface="Wingdings" charset="2"/>
              <a:buChar char=""/>
            </a:pPr>
            <a:r>
              <a:rPr lang="en" sz="3200" b="1" strike="noStrike" spc="-1" dirty="0">
                <a:solidFill>
                  <a:srgbClr val="1F497D"/>
                </a:solidFill>
                <a:latin typeface="Calibri"/>
              </a:rPr>
              <a:t>REQUEST</a:t>
            </a:r>
            <a:endParaRPr lang="en" sz="3200" b="0" strike="noStrike" spc="-1" dirty="0">
              <a:latin typeface="Arial"/>
            </a:endParaRPr>
          </a:p>
          <a:p>
            <a:pPr marL="432000" lvl="1" indent="-216000">
              <a:lnSpc>
                <a:spcPct val="100000"/>
              </a:lnSpc>
              <a:spcBef>
                <a:spcPts val="641"/>
              </a:spcBef>
              <a:buClr>
                <a:srgbClr val="000000"/>
              </a:buClr>
              <a:buSzPct val="45000"/>
              <a:buFont typeface="Wingdings" charset="2"/>
              <a:buChar char=""/>
            </a:pPr>
            <a:r>
              <a:rPr lang="en" sz="3200" b="1" strike="noStrike" spc="-1" dirty="0">
                <a:solidFill>
                  <a:srgbClr val="1F497D"/>
                </a:solidFill>
                <a:latin typeface="Calibri"/>
              </a:rPr>
              <a:t>FORMAT: HTTP Post request</a:t>
            </a:r>
            <a:endParaRPr lang="en" sz="3200" b="0" strike="noStrike" spc="-1" dirty="0">
              <a:latin typeface="Arial"/>
            </a:endParaRPr>
          </a:p>
          <a:p>
            <a:pPr>
              <a:lnSpc>
                <a:spcPct val="100000"/>
              </a:lnSpc>
              <a:spcBef>
                <a:spcPts val="641"/>
              </a:spcBef>
            </a:pPr>
            <a:r>
              <a:rPr lang="en" sz="3200" b="0" strike="noStrike" spc="-1" dirty="0">
                <a:solidFill>
                  <a:srgbClr val="1F497D"/>
                </a:solidFill>
                <a:latin typeface="Calibri"/>
              </a:rPr>
              <a:t>http://10.0.0.0:2076/?</a:t>
            </a:r>
            <a:r>
              <a:rPr lang="en" sz="3200" b="0" strike="noStrike" spc="-1" dirty="0" err="1">
                <a:solidFill>
                  <a:srgbClr val="1F497D"/>
                </a:solidFill>
                <a:latin typeface="Calibri"/>
              </a:rPr>
              <a:t>msisdn</a:t>
            </a:r>
            <a:r>
              <a:rPr lang="en" sz="3200" b="0" strike="noStrike" spc="-1" dirty="0">
                <a:solidFill>
                  <a:srgbClr val="1F497D"/>
                </a:solidFill>
                <a:latin typeface="Calibri"/>
              </a:rPr>
              <a:t>=233241477600&amp;message=10101|*899#|GW|MENU</a:t>
            </a:r>
            <a:endParaRPr lang="en" sz="3200" b="0" strike="noStrike" spc="-1" dirty="0">
              <a:latin typeface="Arial"/>
            </a:endParaRPr>
          </a:p>
          <a:p>
            <a:pPr algn="ctr">
              <a:lnSpc>
                <a:spcPct val="100000"/>
              </a:lnSpc>
              <a:spcBef>
                <a:spcPts val="641"/>
              </a:spcBef>
            </a:pPr>
            <a:endParaRPr lang="en" sz="3200" b="0" strike="noStrike" spc="-1" dirty="0">
              <a:latin typeface="Arial"/>
            </a:endParaRPr>
          </a:p>
          <a:p>
            <a:pPr algn="ctr">
              <a:lnSpc>
                <a:spcPct val="100000"/>
              </a:lnSpc>
              <a:spcBef>
                <a:spcPts val="641"/>
              </a:spcBef>
            </a:pPr>
            <a:r>
              <a:rPr lang="en" sz="3200" b="0" strike="noStrike" spc="-1" dirty="0">
                <a:solidFill>
                  <a:srgbClr val="8B8B8B"/>
                </a:solidFill>
                <a:latin typeface="Calibri"/>
              </a:rPr>
              <a:t>&lt;?</a:t>
            </a:r>
            <a:r>
              <a:rPr lang="en" sz="3200" b="0" strike="noStrike" spc="-1" dirty="0" err="1">
                <a:solidFill>
                  <a:srgbClr val="8B8B8B"/>
                </a:solidFill>
                <a:latin typeface="Calibri"/>
              </a:rPr>
              <a:t>php</a:t>
            </a:r>
            <a:endParaRPr lang="en" sz="3200" b="0" strike="noStrike" spc="-1" dirty="0">
              <a:latin typeface="Arial"/>
            </a:endParaRPr>
          </a:p>
          <a:p>
            <a:pPr algn="ctr">
              <a:lnSpc>
                <a:spcPct val="100000"/>
              </a:lnSpc>
              <a:spcBef>
                <a:spcPts val="641"/>
              </a:spcBef>
            </a:pPr>
            <a:r>
              <a:rPr lang="en" sz="3200" b="0" strike="noStrike" spc="-1" dirty="0">
                <a:solidFill>
                  <a:srgbClr val="8B8B8B"/>
                </a:solidFill>
                <a:latin typeface="Calibri"/>
              </a:rPr>
              <a:t>                    $</a:t>
            </a:r>
            <a:r>
              <a:rPr lang="en" sz="3200" b="0" strike="noStrike" spc="-1" dirty="0" err="1">
                <a:solidFill>
                  <a:srgbClr val="8B8B8B"/>
                </a:solidFill>
                <a:latin typeface="Calibri"/>
              </a:rPr>
              <a:t>msisdn</a:t>
            </a:r>
            <a:r>
              <a:rPr lang="en" sz="3200" b="0" strike="noStrike" spc="-1" dirty="0">
                <a:solidFill>
                  <a:srgbClr val="8B8B8B"/>
                </a:solidFill>
                <a:latin typeface="Calibri"/>
              </a:rPr>
              <a:t> = "";</a:t>
            </a:r>
            <a:endParaRPr lang="en" sz="3200" b="0" strike="noStrike" spc="-1" dirty="0">
              <a:latin typeface="Arial"/>
            </a:endParaRPr>
          </a:p>
          <a:p>
            <a:pPr algn="ctr">
              <a:lnSpc>
                <a:spcPct val="100000"/>
              </a:lnSpc>
              <a:spcBef>
                <a:spcPts val="641"/>
              </a:spcBef>
            </a:pPr>
            <a:r>
              <a:rPr lang="en" sz="3200" b="0" strike="noStrike" spc="-1" dirty="0">
                <a:solidFill>
                  <a:srgbClr val="8B8B8B"/>
                </a:solidFill>
                <a:latin typeface="Calibri"/>
              </a:rPr>
              <a:t>               $data = ""; </a:t>
            </a:r>
            <a:endParaRPr lang="en" sz="3200" b="0" strike="noStrike" spc="-1" dirty="0">
              <a:latin typeface="Arial"/>
            </a:endParaRPr>
          </a:p>
          <a:p>
            <a:pPr algn="ctr">
              <a:lnSpc>
                <a:spcPct val="100000"/>
              </a:lnSpc>
              <a:spcBef>
                <a:spcPts val="641"/>
              </a:spcBef>
            </a:pPr>
            <a:r>
              <a:rPr lang="en" sz="3200" b="0" strike="noStrike" spc="-1" dirty="0">
                <a:solidFill>
                  <a:srgbClr val="8B8B8B"/>
                </a:solidFill>
                <a:latin typeface="Calibri"/>
              </a:rPr>
              <a:t>		                                         $request = $_GET['message'];</a:t>
            </a:r>
            <a:endParaRPr lang="en" sz="3200" b="0" strike="noStrike" spc="-1" dirty="0">
              <a:latin typeface="Arial"/>
            </a:endParaRPr>
          </a:p>
          <a:p>
            <a:pPr algn="ctr">
              <a:lnSpc>
                <a:spcPct val="100000"/>
              </a:lnSpc>
              <a:spcBef>
                <a:spcPts val="641"/>
              </a:spcBef>
            </a:pPr>
            <a:r>
              <a:rPr lang="en" sz="3200" b="0" strike="noStrike" spc="-1" dirty="0">
                <a:solidFill>
                  <a:srgbClr val="8B8B8B"/>
                </a:solidFill>
                <a:latin typeface="Calibri"/>
              </a:rPr>
              <a:t>                                         $</a:t>
            </a:r>
            <a:r>
              <a:rPr lang="en" sz="3200" b="0" strike="noStrike" spc="-1" dirty="0" err="1">
                <a:solidFill>
                  <a:srgbClr val="8B8B8B"/>
                </a:solidFill>
                <a:latin typeface="Calibri"/>
              </a:rPr>
              <a:t>msisdn</a:t>
            </a:r>
            <a:r>
              <a:rPr lang="en" sz="3200" b="0" strike="noStrike" spc="-1" dirty="0">
                <a:solidFill>
                  <a:srgbClr val="8B8B8B"/>
                </a:solidFill>
                <a:latin typeface="Calibri"/>
              </a:rPr>
              <a:t> = $_GET['</a:t>
            </a:r>
            <a:r>
              <a:rPr lang="en" sz="3200" b="0" strike="noStrike" spc="-1" dirty="0" err="1">
                <a:solidFill>
                  <a:srgbClr val="8B8B8B"/>
                </a:solidFill>
                <a:latin typeface="Calibri"/>
              </a:rPr>
              <a:t>msisdn</a:t>
            </a:r>
            <a:r>
              <a:rPr lang="en" sz="3200" b="0" strike="noStrike" spc="-1" dirty="0">
                <a:solidFill>
                  <a:srgbClr val="8B8B8B"/>
                </a:solidFill>
                <a:latin typeface="Calibri"/>
              </a:rPr>
              <a:t>'];</a:t>
            </a:r>
            <a:endParaRPr lang="en" sz="3200" b="0" strike="noStrike" spc="-1" dirty="0">
              <a:latin typeface="Arial"/>
            </a:endParaRPr>
          </a:p>
          <a:p>
            <a:pPr algn="ctr">
              <a:lnSpc>
                <a:spcPct val="100000"/>
              </a:lnSpc>
              <a:spcBef>
                <a:spcPts val="641"/>
              </a:spcBef>
            </a:pPr>
            <a:r>
              <a:rPr lang="en" sz="3200" b="0" strike="noStrike" spc="-1" dirty="0">
                <a:solidFill>
                  <a:srgbClr val="8B8B8B"/>
                </a:solidFill>
                <a:latin typeface="Calibri"/>
              </a:rPr>
              <a:t>                                                 $</a:t>
            </a:r>
            <a:r>
              <a:rPr lang="en" sz="3200" b="0" strike="noStrike" spc="-1" dirty="0" err="1">
                <a:solidFill>
                  <a:srgbClr val="8B8B8B"/>
                </a:solidFill>
                <a:latin typeface="Calibri"/>
              </a:rPr>
              <a:t>reqArr</a:t>
            </a:r>
            <a:r>
              <a:rPr lang="en" sz="3200" b="0" strike="noStrike" spc="-1" dirty="0">
                <a:solidFill>
                  <a:srgbClr val="8B8B8B"/>
                </a:solidFill>
                <a:latin typeface="Calibri"/>
              </a:rPr>
              <a:t> = explode("|", $request);</a:t>
            </a:r>
            <a:endParaRPr lang="en" sz="3200" b="0" strike="noStrike" spc="-1" dirty="0">
              <a:latin typeface="Arial"/>
            </a:endParaRPr>
          </a:p>
          <a:p>
            <a:pPr algn="ctr">
              <a:lnSpc>
                <a:spcPct val="100000"/>
              </a:lnSpc>
              <a:spcBef>
                <a:spcPts val="641"/>
              </a:spcBef>
            </a:pPr>
            <a:r>
              <a:rPr lang="en" sz="3200" b="0" strike="noStrike" spc="-1" dirty="0">
                <a:solidFill>
                  <a:srgbClr val="8B8B8B"/>
                </a:solidFill>
                <a:latin typeface="Calibri"/>
              </a:rPr>
              <a:t>                                          $</a:t>
            </a:r>
            <a:r>
              <a:rPr lang="en" sz="3200" b="0" strike="noStrike" spc="-1" dirty="0" err="1">
                <a:solidFill>
                  <a:srgbClr val="8B8B8B"/>
                </a:solidFill>
                <a:latin typeface="Calibri"/>
              </a:rPr>
              <a:t>sequence_ID</a:t>
            </a:r>
            <a:r>
              <a:rPr lang="en" sz="3200" b="0" strike="noStrike" spc="-1" dirty="0">
                <a:solidFill>
                  <a:srgbClr val="8B8B8B"/>
                </a:solidFill>
                <a:latin typeface="Calibri"/>
              </a:rPr>
              <a:t> = $</a:t>
            </a:r>
            <a:r>
              <a:rPr lang="en" sz="3200" b="0" strike="noStrike" spc="-1" dirty="0" err="1">
                <a:solidFill>
                  <a:srgbClr val="8B8B8B"/>
                </a:solidFill>
                <a:latin typeface="Calibri"/>
              </a:rPr>
              <a:t>reqArr</a:t>
            </a:r>
            <a:r>
              <a:rPr lang="en" sz="3200" b="0" strike="noStrike" spc="-1" dirty="0">
                <a:solidFill>
                  <a:srgbClr val="8B8B8B"/>
                </a:solidFill>
                <a:latin typeface="Calibri"/>
              </a:rPr>
              <a:t>[0];</a:t>
            </a:r>
            <a:endParaRPr lang="en" sz="3200" b="0" strike="noStrike" spc="-1" dirty="0">
              <a:latin typeface="Arial"/>
            </a:endParaRPr>
          </a:p>
          <a:p>
            <a:pPr algn="ctr">
              <a:lnSpc>
                <a:spcPct val="100000"/>
              </a:lnSpc>
              <a:spcBef>
                <a:spcPts val="641"/>
              </a:spcBef>
            </a:pPr>
            <a:r>
              <a:rPr lang="en" sz="3200" b="0" strike="noStrike" spc="-1" dirty="0">
                <a:solidFill>
                  <a:srgbClr val="8B8B8B"/>
                </a:solidFill>
                <a:latin typeface="Calibri"/>
              </a:rPr>
              <a:t>                             $data = $</a:t>
            </a:r>
            <a:r>
              <a:rPr lang="en" sz="3200" b="0" strike="noStrike" spc="-1" dirty="0" err="1">
                <a:solidFill>
                  <a:srgbClr val="8B8B8B"/>
                </a:solidFill>
                <a:latin typeface="Calibri"/>
              </a:rPr>
              <a:t>reqArr</a:t>
            </a:r>
            <a:r>
              <a:rPr lang="en" sz="3200" b="0" strike="noStrike" spc="-1" dirty="0">
                <a:solidFill>
                  <a:srgbClr val="8B8B8B"/>
                </a:solidFill>
                <a:latin typeface="Calibri"/>
              </a:rPr>
              <a:t>[1];</a:t>
            </a:r>
            <a:endParaRPr lang="en" sz="3200" b="0" strike="noStrike" spc="-1" dirty="0">
              <a:latin typeface="Arial"/>
            </a:endParaRPr>
          </a:p>
          <a:p>
            <a:pPr algn="ctr">
              <a:lnSpc>
                <a:spcPct val="100000"/>
              </a:lnSpc>
              <a:spcBef>
                <a:spcPts val="641"/>
              </a:spcBef>
            </a:pPr>
            <a:r>
              <a:rPr lang="en" sz="3200" b="0" strike="noStrike" spc="-1" dirty="0">
                <a:solidFill>
                  <a:srgbClr val="8B8B8B"/>
                </a:solidFill>
                <a:latin typeface="Calibri"/>
              </a:rPr>
              <a:t>                            $</a:t>
            </a:r>
            <a:r>
              <a:rPr lang="en" sz="3200" b="0" strike="noStrike" spc="-1" dirty="0" err="1">
                <a:solidFill>
                  <a:srgbClr val="8B8B8B"/>
                </a:solidFill>
                <a:latin typeface="Calibri"/>
              </a:rPr>
              <a:t>gtw</a:t>
            </a:r>
            <a:r>
              <a:rPr lang="en" sz="3200" b="0" strike="noStrike" spc="-1" dirty="0">
                <a:solidFill>
                  <a:srgbClr val="8B8B8B"/>
                </a:solidFill>
                <a:latin typeface="Calibri"/>
              </a:rPr>
              <a:t> = $</a:t>
            </a:r>
            <a:r>
              <a:rPr lang="en" sz="3200" b="0" strike="noStrike" spc="-1" dirty="0" err="1">
                <a:solidFill>
                  <a:srgbClr val="8B8B8B"/>
                </a:solidFill>
                <a:latin typeface="Calibri"/>
              </a:rPr>
              <a:t>reqArr</a:t>
            </a:r>
            <a:r>
              <a:rPr lang="en" sz="3200" b="0" strike="noStrike" spc="-1" dirty="0">
                <a:solidFill>
                  <a:srgbClr val="8B8B8B"/>
                </a:solidFill>
                <a:latin typeface="Calibri"/>
              </a:rPr>
              <a:t>[3]; </a:t>
            </a:r>
            <a:endParaRPr lang="en" sz="3200" b="0" strike="noStrike" spc="-1" dirty="0">
              <a:latin typeface="Arial"/>
            </a:endParaRPr>
          </a:p>
          <a:p>
            <a:pPr algn="ctr">
              <a:lnSpc>
                <a:spcPct val="100000"/>
              </a:lnSpc>
              <a:spcBef>
                <a:spcPts val="641"/>
              </a:spcBef>
            </a:pPr>
            <a:r>
              <a:rPr lang="en" sz="3200" b="0" strike="noStrike" spc="-1" dirty="0">
                <a:solidFill>
                  <a:srgbClr val="8B8B8B"/>
                </a:solidFill>
                <a:latin typeface="Calibri"/>
              </a:rPr>
              <a:t>                               $menu = $</a:t>
            </a:r>
            <a:r>
              <a:rPr lang="en" sz="3200" b="0" strike="noStrike" spc="-1" dirty="0" err="1">
                <a:solidFill>
                  <a:srgbClr val="8B8B8B"/>
                </a:solidFill>
                <a:latin typeface="Calibri"/>
              </a:rPr>
              <a:t>reqArr</a:t>
            </a:r>
            <a:r>
              <a:rPr lang="en" sz="3200" b="0" strike="noStrike" spc="-1" dirty="0">
                <a:solidFill>
                  <a:srgbClr val="8B8B8B"/>
                </a:solidFill>
                <a:latin typeface="Calibri"/>
              </a:rPr>
              <a:t>[2];</a:t>
            </a:r>
            <a:endParaRPr lang="en" sz="3200" b="0" strike="noStrike" spc="-1" dirty="0">
              <a:latin typeface="Arial"/>
            </a:endParaRPr>
          </a:p>
          <a:p>
            <a:pPr algn="ctr">
              <a:lnSpc>
                <a:spcPct val="100000"/>
              </a:lnSpc>
              <a:spcBef>
                <a:spcPts val="641"/>
              </a:spcBef>
            </a:pPr>
            <a:r>
              <a:rPr lang="en" sz="3200" b="0" strike="noStrike" spc="-1" dirty="0">
                <a:solidFill>
                  <a:srgbClr val="8B8B8B"/>
                </a:solidFill>
                <a:latin typeface="Calibri"/>
              </a:rPr>
              <a:t>?&gt; </a:t>
            </a:r>
            <a:endParaRPr lang="en" sz="3200" b="0" strike="noStrike" spc="-1" dirty="0">
              <a:latin typeface="Arial"/>
            </a:endParaRPr>
          </a:p>
          <a:p>
            <a:pPr>
              <a:lnSpc>
                <a:spcPct val="100000"/>
              </a:lnSpc>
              <a:spcBef>
                <a:spcPts val="641"/>
              </a:spcBef>
            </a:pPr>
            <a:endParaRPr lang="en" sz="3200" b="0" strike="noStrike" spc="-1" dirty="0">
              <a:latin typeface="Arial"/>
            </a:endParaRPr>
          </a:p>
          <a:p>
            <a:pPr algn="ctr">
              <a:lnSpc>
                <a:spcPct val="100000"/>
              </a:lnSpc>
              <a:spcBef>
                <a:spcPts val="641"/>
              </a:spcBef>
            </a:pPr>
            <a:endParaRPr lang="en" sz="3200" b="0" strike="noStrike" spc="-1" dirty="0">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Shape 1"/>
          <p:cNvSpPr txBox="1"/>
          <p:nvPr/>
        </p:nvSpPr>
        <p:spPr>
          <a:xfrm>
            <a:off x="762120" y="457200"/>
            <a:ext cx="7772040" cy="1469520"/>
          </a:xfrm>
          <a:prstGeom prst="rect">
            <a:avLst/>
          </a:prstGeom>
          <a:noFill/>
          <a:ln>
            <a:noFill/>
          </a:ln>
        </p:spPr>
        <p:txBody>
          <a:bodyPr anchor="ctr"/>
          <a:lstStyle/>
          <a:p>
            <a:pPr>
              <a:lnSpc>
                <a:spcPct val="100000"/>
              </a:lnSpc>
            </a:pPr>
            <a:r>
              <a:rPr lang="en-US" sz="4400" b="0" strike="noStrike" spc="-1">
                <a:solidFill>
                  <a:srgbClr val="000000"/>
                </a:solidFill>
                <a:latin typeface="Calibri"/>
              </a:rPr>
              <a:t>MTN</a:t>
            </a:r>
          </a:p>
        </p:txBody>
      </p:sp>
      <p:sp>
        <p:nvSpPr>
          <p:cNvPr id="59" name="TextShape 2"/>
          <p:cNvSpPr txBox="1"/>
          <p:nvPr/>
        </p:nvSpPr>
        <p:spPr>
          <a:xfrm>
            <a:off x="457200" y="1828800"/>
            <a:ext cx="7848360" cy="3588840"/>
          </a:xfrm>
          <a:prstGeom prst="rect">
            <a:avLst/>
          </a:prstGeom>
          <a:noFill/>
          <a:ln>
            <a:noFill/>
          </a:ln>
        </p:spPr>
        <p:txBody>
          <a:bodyPr lIns="0" tIns="0" rIns="0" bIns="0"/>
          <a:lstStyle/>
          <a:p>
            <a:pPr marL="216000" indent="-216000">
              <a:lnSpc>
                <a:spcPct val="100000"/>
              </a:lnSpc>
              <a:spcBef>
                <a:spcPts val="641"/>
              </a:spcBef>
              <a:buClr>
                <a:srgbClr val="000000"/>
              </a:buClr>
              <a:buSzPct val="45000"/>
              <a:buFont typeface="Wingdings" charset="2"/>
              <a:buChar char=""/>
            </a:pPr>
            <a:r>
              <a:rPr lang="en" sz="1500" b="1" strike="noStrike" spc="-1" dirty="0">
                <a:solidFill>
                  <a:srgbClr val="1F497D"/>
                </a:solidFill>
                <a:latin typeface="Calibri"/>
                <a:ea typeface="WenQuanYi Micro Hei"/>
              </a:rPr>
              <a:t>Response to MNO</a:t>
            </a:r>
            <a:endParaRPr lang="en" sz="1500" b="0" strike="noStrike" spc="-1" dirty="0">
              <a:latin typeface="Arial"/>
            </a:endParaRPr>
          </a:p>
          <a:p>
            <a:pPr marL="432000" lvl="1" indent="-216000">
              <a:lnSpc>
                <a:spcPct val="100000"/>
              </a:lnSpc>
              <a:spcBef>
                <a:spcPts val="641"/>
              </a:spcBef>
              <a:buClr>
                <a:srgbClr val="000000"/>
              </a:buClr>
              <a:buSzPct val="45000"/>
              <a:buFont typeface="Wingdings" charset="2"/>
              <a:buChar char=""/>
            </a:pPr>
            <a:r>
              <a:rPr lang="en" sz="1500" b="1" strike="noStrike" spc="-1" dirty="0">
                <a:solidFill>
                  <a:srgbClr val="1F497D"/>
                </a:solidFill>
                <a:latin typeface="Calibri"/>
                <a:ea typeface="WenQuanYi Micro Hei"/>
              </a:rPr>
              <a:t>Format: HTTP print response</a:t>
            </a:r>
            <a:endParaRPr lang="en" sz="1500" b="0" strike="noStrike" spc="-1" dirty="0">
              <a:latin typeface="Arial"/>
            </a:endParaRPr>
          </a:p>
          <a:p>
            <a:pPr marL="432000" lvl="1" indent="-216000">
              <a:lnSpc>
                <a:spcPct val="100000"/>
              </a:lnSpc>
              <a:spcBef>
                <a:spcPts val="641"/>
              </a:spcBef>
              <a:buClr>
                <a:srgbClr val="000000"/>
              </a:buClr>
              <a:buSzPct val="45000"/>
              <a:buFont typeface="Wingdings" charset="2"/>
              <a:buChar char=""/>
            </a:pPr>
            <a:r>
              <a:rPr lang="en" sz="1500" b="1" strike="noStrike" spc="-1" dirty="0">
                <a:solidFill>
                  <a:srgbClr val="1F497D"/>
                </a:solidFill>
                <a:latin typeface="Calibri"/>
                <a:ea typeface="WenQuanYi Micro Hei"/>
              </a:rPr>
              <a:t>Example:	echo $</a:t>
            </a:r>
            <a:r>
              <a:rPr lang="en" sz="1500" b="1" strike="noStrike" spc="-1" dirty="0" err="1">
                <a:solidFill>
                  <a:srgbClr val="1F497D"/>
                </a:solidFill>
                <a:latin typeface="Calibri"/>
                <a:ea typeface="WenQuanYi Micro Hei"/>
              </a:rPr>
              <a:t>sequence_ID</a:t>
            </a:r>
            <a:r>
              <a:rPr lang="en" sz="1500" b="1" strike="noStrike" spc="-1" dirty="0">
                <a:solidFill>
                  <a:srgbClr val="1F497D"/>
                </a:solidFill>
                <a:latin typeface="Calibri"/>
                <a:ea typeface="WenQuanYi Micro Hei"/>
              </a:rPr>
              <a:t> . "|" . $type . "|" . $reply . "|" . $menu . "|" . $</a:t>
            </a:r>
            <a:r>
              <a:rPr lang="en" sz="1500" b="1" strike="noStrike" spc="-1" dirty="0" err="1">
                <a:solidFill>
                  <a:srgbClr val="1F497D"/>
                </a:solidFill>
                <a:latin typeface="Calibri"/>
                <a:ea typeface="WenQuanYi Micro Hei"/>
              </a:rPr>
              <a:t>gtw</a:t>
            </a:r>
            <a:r>
              <a:rPr lang="en" sz="1500" b="1" strike="noStrike" spc="-1" dirty="0">
                <a:solidFill>
                  <a:srgbClr val="1F497D"/>
                </a:solidFill>
                <a:latin typeface="Calibri"/>
                <a:ea typeface="WenQuanYi Micro Hei"/>
              </a:rPr>
              <a:t>;</a:t>
            </a:r>
            <a:endParaRPr lang="en" sz="1500" b="0" strike="noStrike" spc="-1" dirty="0">
              <a:latin typeface="Arial"/>
            </a:endParaRPr>
          </a:p>
          <a:p>
            <a:pPr>
              <a:lnSpc>
                <a:spcPct val="100000"/>
              </a:lnSpc>
              <a:spcBef>
                <a:spcPts val="641"/>
              </a:spcBef>
            </a:pPr>
            <a:endParaRPr lang="en" sz="1500" b="0" strike="noStrike" spc="-1" dirty="0">
              <a:latin typeface="Arial"/>
            </a:endParaRPr>
          </a:p>
          <a:p>
            <a:pPr>
              <a:lnSpc>
                <a:spcPct val="100000"/>
              </a:lnSpc>
              <a:spcBef>
                <a:spcPts val="641"/>
              </a:spcBef>
            </a:pPr>
            <a:r>
              <a:rPr lang="en" sz="1500" b="1" strike="noStrike" spc="-1" dirty="0">
                <a:solidFill>
                  <a:srgbClr val="1F497D"/>
                </a:solidFill>
                <a:latin typeface="Calibri"/>
                <a:ea typeface="WenQuanYi Micro Hei"/>
              </a:rPr>
              <a:t>$</a:t>
            </a:r>
            <a:r>
              <a:rPr lang="en" sz="1500" b="1" strike="noStrike" spc="-1" dirty="0" err="1">
                <a:solidFill>
                  <a:srgbClr val="1F497D"/>
                </a:solidFill>
                <a:latin typeface="Calibri"/>
                <a:ea typeface="WenQuanYi Micro Hei"/>
              </a:rPr>
              <a:t>Session_ID</a:t>
            </a:r>
            <a:r>
              <a:rPr lang="en" sz="1500" b="1" strike="noStrike" spc="-1" dirty="0">
                <a:solidFill>
                  <a:srgbClr val="1F497D"/>
                </a:solidFill>
                <a:latin typeface="Calibri"/>
                <a:ea typeface="WenQuanYi Micro Hei"/>
              </a:rPr>
              <a:t>: </a:t>
            </a:r>
            <a:r>
              <a:rPr lang="en" sz="1500" b="0" strike="noStrike" spc="-1" dirty="0">
                <a:solidFill>
                  <a:srgbClr val="1F497D"/>
                </a:solidFill>
                <a:latin typeface="Calibri"/>
                <a:ea typeface="WenQuanYi Micro Hei"/>
              </a:rPr>
              <a:t>this is a unique identification of the user’s session</a:t>
            </a:r>
            <a:endParaRPr lang="en" sz="1500" b="0" strike="noStrike" spc="-1" dirty="0">
              <a:latin typeface="Arial"/>
            </a:endParaRPr>
          </a:p>
          <a:p>
            <a:pPr>
              <a:lnSpc>
                <a:spcPct val="100000"/>
              </a:lnSpc>
              <a:spcBef>
                <a:spcPts val="641"/>
              </a:spcBef>
            </a:pPr>
            <a:r>
              <a:rPr lang="en" sz="1500" b="1" strike="noStrike" spc="-1" dirty="0">
                <a:solidFill>
                  <a:srgbClr val="1F497D"/>
                </a:solidFill>
                <a:latin typeface="Calibri"/>
                <a:ea typeface="WenQuanYi Micro Hei"/>
              </a:rPr>
              <a:t>$reply: </a:t>
            </a:r>
            <a:r>
              <a:rPr lang="en" sz="1500" b="0" strike="noStrike" spc="-1" dirty="0">
                <a:solidFill>
                  <a:srgbClr val="1F497D"/>
                </a:solidFill>
                <a:latin typeface="Calibri"/>
                <a:ea typeface="WenQuanYi Micro Hei"/>
              </a:rPr>
              <a:t>this is the exact response to be shown on the users phone. (</a:t>
            </a:r>
            <a:r>
              <a:rPr lang="en" sz="1500" b="0" strike="noStrike" spc="-1" dirty="0" err="1">
                <a:solidFill>
                  <a:srgbClr val="1F497D"/>
                </a:solidFill>
                <a:latin typeface="Calibri"/>
                <a:ea typeface="WenQuanYi Micro Hei"/>
              </a:rPr>
              <a:t>E.g</a:t>
            </a:r>
            <a:r>
              <a:rPr lang="en" sz="1500" b="0" strike="noStrike" spc="-1" dirty="0">
                <a:solidFill>
                  <a:srgbClr val="1F497D"/>
                </a:solidFill>
                <a:latin typeface="Calibri"/>
                <a:ea typeface="WenQuanYi Micro Hei"/>
              </a:rPr>
              <a:t> Welcome Menu)</a:t>
            </a:r>
            <a:endParaRPr lang="en" sz="1500" b="0" strike="noStrike" spc="-1" dirty="0">
              <a:latin typeface="Arial"/>
            </a:endParaRPr>
          </a:p>
          <a:p>
            <a:pPr>
              <a:lnSpc>
                <a:spcPct val="100000"/>
              </a:lnSpc>
              <a:spcBef>
                <a:spcPts val="641"/>
              </a:spcBef>
            </a:pPr>
            <a:r>
              <a:rPr lang="en" sz="1500" b="1" strike="noStrike" spc="-1" dirty="0">
                <a:solidFill>
                  <a:srgbClr val="1F497D"/>
                </a:solidFill>
                <a:latin typeface="Calibri"/>
                <a:ea typeface="WenQuanYi Micro Hei"/>
              </a:rPr>
              <a:t>$type: </a:t>
            </a:r>
            <a:r>
              <a:rPr lang="en" sz="1500" b="0" strike="noStrike" spc="-1" dirty="0">
                <a:solidFill>
                  <a:srgbClr val="1F497D"/>
                </a:solidFill>
                <a:latin typeface="Calibri"/>
                <a:ea typeface="WenQuanYi Micro Hei"/>
              </a:rPr>
              <a:t>this indicates whether the session should be terminated or</a:t>
            </a:r>
            <a:r>
              <a:rPr lang="en" sz="1500" b="1" strike="noStrike" spc="-1" dirty="0">
                <a:solidFill>
                  <a:srgbClr val="1F497D"/>
                </a:solidFill>
                <a:latin typeface="Calibri"/>
                <a:ea typeface="WenQuanYi Micro Hei"/>
              </a:rPr>
              <a:t> </a:t>
            </a:r>
            <a:r>
              <a:rPr lang="en" sz="1500" b="0" strike="noStrike" spc="-1" dirty="0">
                <a:solidFill>
                  <a:srgbClr val="1F497D"/>
                </a:solidFill>
                <a:latin typeface="Calibri"/>
                <a:ea typeface="WenQuanYi Micro Hei"/>
              </a:rPr>
              <a:t>continue.  Required values are 1 – to terminate session and 0 – to continue the session.</a:t>
            </a:r>
          </a:p>
          <a:p>
            <a:pPr>
              <a:lnSpc>
                <a:spcPct val="100000"/>
              </a:lnSpc>
              <a:spcBef>
                <a:spcPts val="641"/>
              </a:spcBef>
            </a:pPr>
            <a:endParaRPr lang="en" sz="1500" spc="-1" dirty="0">
              <a:solidFill>
                <a:srgbClr val="1F497D"/>
              </a:solidFill>
              <a:latin typeface="Calibri"/>
            </a:endParaRPr>
          </a:p>
          <a:p>
            <a:pPr>
              <a:lnSpc>
                <a:spcPct val="100000"/>
              </a:lnSpc>
              <a:spcBef>
                <a:spcPts val="641"/>
              </a:spcBef>
            </a:pPr>
            <a:endParaRPr lang="en" sz="1500" b="0" strike="noStrike" spc="-1" dirty="0">
              <a:latin typeface="Arial"/>
            </a:endParaRPr>
          </a:p>
          <a:p>
            <a:pPr>
              <a:lnSpc>
                <a:spcPct val="100000"/>
              </a:lnSpc>
              <a:spcBef>
                <a:spcPts val="641"/>
              </a:spcBef>
            </a:pPr>
            <a:r>
              <a:rPr lang="en" sz="1500" b="1" strike="noStrike" spc="-1" dirty="0">
                <a:solidFill>
                  <a:srgbClr val="1F497D"/>
                </a:solidFill>
                <a:latin typeface="Calibri"/>
                <a:ea typeface="WenQuanYi Micro Hei"/>
              </a:rPr>
              <a:t> </a:t>
            </a:r>
            <a:endParaRPr lang="en" sz="1500" b="0" strike="noStrike" spc="-1" dirty="0">
              <a:latin typeface="Arial"/>
            </a:endParaRPr>
          </a:p>
          <a:p>
            <a:pPr>
              <a:lnSpc>
                <a:spcPct val="100000"/>
              </a:lnSpc>
              <a:spcBef>
                <a:spcPts val="641"/>
              </a:spcBef>
            </a:pPr>
            <a:endParaRPr lang="en" sz="15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USSD SETUP</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51931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Shape 1"/>
          <p:cNvSpPr txBox="1"/>
          <p:nvPr/>
        </p:nvSpPr>
        <p:spPr>
          <a:xfrm>
            <a:off x="762120" y="457200"/>
            <a:ext cx="7772040" cy="1469520"/>
          </a:xfrm>
          <a:prstGeom prst="rect">
            <a:avLst/>
          </a:prstGeom>
          <a:noFill/>
          <a:ln>
            <a:noFill/>
          </a:ln>
        </p:spPr>
        <p:txBody>
          <a:bodyPr anchor="ctr"/>
          <a:lstStyle/>
          <a:p>
            <a:pPr>
              <a:lnSpc>
                <a:spcPct val="100000"/>
              </a:lnSpc>
            </a:pPr>
            <a:r>
              <a:rPr lang="en-US" sz="4400" b="0" strike="noStrike" spc="-1">
                <a:solidFill>
                  <a:srgbClr val="000000"/>
                </a:solidFill>
                <a:latin typeface="Calibri"/>
              </a:rPr>
              <a:t>Vodafone</a:t>
            </a:r>
          </a:p>
        </p:txBody>
      </p:sp>
      <p:sp>
        <p:nvSpPr>
          <p:cNvPr id="61" name="TextShape 2"/>
          <p:cNvSpPr txBox="1"/>
          <p:nvPr/>
        </p:nvSpPr>
        <p:spPr>
          <a:xfrm>
            <a:off x="457200" y="1828800"/>
            <a:ext cx="7848360" cy="4038120"/>
          </a:xfrm>
          <a:prstGeom prst="rect">
            <a:avLst/>
          </a:prstGeom>
          <a:noFill/>
          <a:ln>
            <a:noFill/>
          </a:ln>
        </p:spPr>
        <p:txBody>
          <a:bodyPr>
            <a:normAutofit/>
          </a:bodyPr>
          <a:lstStyle/>
          <a:p>
            <a:pPr marL="216000" indent="-216000">
              <a:lnSpc>
                <a:spcPct val="100000"/>
              </a:lnSpc>
              <a:spcBef>
                <a:spcPts val="641"/>
              </a:spcBef>
              <a:buClr>
                <a:srgbClr val="000000"/>
              </a:buClr>
              <a:buSzPct val="45000"/>
              <a:buFont typeface="Wingdings" charset="2"/>
              <a:buChar char=""/>
            </a:pPr>
            <a:r>
              <a:rPr lang="en" sz="1600" b="1" strike="noStrike" spc="-1">
                <a:solidFill>
                  <a:srgbClr val="1F497D"/>
                </a:solidFill>
                <a:latin typeface="Calibri"/>
              </a:rPr>
              <a:t>REQUEST:</a:t>
            </a:r>
            <a:endParaRPr lang="en" sz="1600" b="0" strike="noStrike" spc="-1">
              <a:latin typeface="Arial"/>
            </a:endParaRPr>
          </a:p>
          <a:p>
            <a:pPr marL="432000" lvl="1" indent="-216000">
              <a:lnSpc>
                <a:spcPct val="100000"/>
              </a:lnSpc>
              <a:spcBef>
                <a:spcPts val="641"/>
              </a:spcBef>
              <a:buClr>
                <a:srgbClr val="000000"/>
              </a:buClr>
              <a:buSzPct val="45000"/>
              <a:buFont typeface="Wingdings" charset="2"/>
              <a:buChar char=""/>
            </a:pPr>
            <a:r>
              <a:rPr lang="en" sz="1600" b="1" strike="noStrike" spc="-1">
                <a:solidFill>
                  <a:srgbClr val="1F497D"/>
                </a:solidFill>
                <a:latin typeface="Calibri"/>
              </a:rPr>
              <a:t>Format: HTTP Post</a:t>
            </a:r>
            <a:endParaRPr lang="en" sz="1600" b="0" strike="noStrike" spc="-1">
              <a:latin typeface="Arial"/>
            </a:endParaRPr>
          </a:p>
          <a:p>
            <a:pPr marL="432000" lvl="1" indent="-216000">
              <a:lnSpc>
                <a:spcPct val="100000"/>
              </a:lnSpc>
              <a:spcBef>
                <a:spcPts val="641"/>
              </a:spcBef>
              <a:buClr>
                <a:srgbClr val="000000"/>
              </a:buClr>
              <a:buSzPct val="45000"/>
              <a:buFont typeface="Wingdings" charset="2"/>
              <a:buChar char=""/>
            </a:pPr>
            <a:r>
              <a:rPr lang="en" sz="1600" b="1" strike="noStrike" spc="-1">
                <a:solidFill>
                  <a:srgbClr val="1F497D"/>
                </a:solidFill>
                <a:latin typeface="Calibri"/>
              </a:rPr>
              <a:t>Example: </a:t>
            </a:r>
            <a:r>
              <a:rPr lang="en" sz="1200" b="0" strike="noStrike" spc="-1">
                <a:solidFill>
                  <a:srgbClr val="1F497D"/>
                </a:solidFill>
                <a:latin typeface="Calibri"/>
                <a:ea typeface="WenQuanYi Micro Hei"/>
                <a:hlinkClick r:id="rId2"/>
              </a:rPr>
              <a:t>http://example.com/?msisdn=233502982300&amp;sessionid=1304365832&amp;type=0&amp;msg=*899</a:t>
            </a:r>
            <a:r>
              <a:rPr lang="en" sz="900" b="0" strike="noStrike" spc="-1">
                <a:solidFill>
                  <a:srgbClr val="1F497D"/>
                </a:solidFill>
                <a:latin typeface="Calibri"/>
                <a:ea typeface="WenQuanYi Micro Hei"/>
              </a:rPr>
              <a:t>*</a:t>
            </a:r>
            <a:r>
              <a:rPr lang="en" sz="3200" b="0" strike="noStrike" spc="-1">
                <a:solidFill>
                  <a:srgbClr val="1F497D"/>
                </a:solidFill>
                <a:latin typeface="Calibri"/>
              </a:rPr>
              <a:t>	</a:t>
            </a:r>
            <a:endParaRPr lang="en" sz="3200" b="0" strike="noStrike" spc="-1">
              <a:latin typeface="Arial"/>
            </a:endParaRPr>
          </a:p>
          <a:p>
            <a:pPr algn="ctr">
              <a:lnSpc>
                <a:spcPct val="100000"/>
              </a:lnSpc>
              <a:spcBef>
                <a:spcPts val="641"/>
              </a:spcBef>
            </a:pPr>
            <a:endParaRPr lang="en" sz="3200" b="0" strike="noStrike" spc="-1">
              <a:latin typeface="Arial"/>
            </a:endParaRPr>
          </a:p>
          <a:p>
            <a:pPr algn="ctr">
              <a:lnSpc>
                <a:spcPct val="100000"/>
              </a:lnSpc>
              <a:spcBef>
                <a:spcPts val="641"/>
              </a:spcBef>
            </a:pPr>
            <a:r>
              <a:rPr lang="en" sz="3200" b="0" strike="noStrike" spc="-1">
                <a:solidFill>
                  <a:srgbClr val="8B8B8B"/>
                </a:solidFill>
                <a:latin typeface="Calibri"/>
              </a:rPr>
              <a:t> </a:t>
            </a:r>
            <a:endParaRPr lang="en" sz="3200" b="0" strike="noStrike" spc="-1">
              <a:latin typeface="Arial"/>
            </a:endParaRPr>
          </a:p>
          <a:p>
            <a:pPr>
              <a:lnSpc>
                <a:spcPct val="100000"/>
              </a:lnSpc>
              <a:spcBef>
                <a:spcPts val="641"/>
              </a:spcBef>
            </a:pPr>
            <a:endParaRPr lang="en" sz="3200" b="0" strike="noStrike" spc="-1">
              <a:latin typeface="Arial"/>
            </a:endParaRPr>
          </a:p>
          <a:p>
            <a:pPr algn="ctr">
              <a:lnSpc>
                <a:spcPct val="100000"/>
              </a:lnSpc>
              <a:spcBef>
                <a:spcPts val="641"/>
              </a:spcBef>
            </a:pPr>
            <a:endParaRPr lang="en"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Shape 1"/>
          <p:cNvSpPr txBox="1"/>
          <p:nvPr/>
        </p:nvSpPr>
        <p:spPr>
          <a:xfrm>
            <a:off x="762120" y="457200"/>
            <a:ext cx="7772040" cy="1469520"/>
          </a:xfrm>
          <a:prstGeom prst="rect">
            <a:avLst/>
          </a:prstGeom>
          <a:noFill/>
          <a:ln>
            <a:noFill/>
          </a:ln>
        </p:spPr>
        <p:txBody>
          <a:bodyPr anchor="ctr"/>
          <a:lstStyle/>
          <a:p>
            <a:pPr>
              <a:lnSpc>
                <a:spcPct val="100000"/>
              </a:lnSpc>
            </a:pPr>
            <a:r>
              <a:rPr lang="en-US" sz="2400" b="1" strike="noStrike" spc="-1">
                <a:solidFill>
                  <a:srgbClr val="000000"/>
                </a:solidFill>
                <a:latin typeface="Calibri"/>
              </a:rPr>
              <a:t>VODAFONE</a:t>
            </a:r>
            <a:endParaRPr lang="en-US" sz="2400" b="0" strike="noStrike" spc="-1">
              <a:solidFill>
                <a:srgbClr val="000000"/>
              </a:solidFill>
              <a:latin typeface="Calibri"/>
            </a:endParaRPr>
          </a:p>
        </p:txBody>
      </p:sp>
      <p:sp>
        <p:nvSpPr>
          <p:cNvPr id="63" name="TextShape 2"/>
          <p:cNvSpPr txBox="1"/>
          <p:nvPr/>
        </p:nvSpPr>
        <p:spPr>
          <a:xfrm>
            <a:off x="671040" y="1722600"/>
            <a:ext cx="7009920" cy="4038120"/>
          </a:xfrm>
          <a:prstGeom prst="rect">
            <a:avLst/>
          </a:prstGeom>
          <a:noFill/>
          <a:ln>
            <a:noFill/>
          </a:ln>
        </p:spPr>
        <p:txBody>
          <a:bodyPr>
            <a:normAutofit/>
          </a:bodyPr>
          <a:lstStyle/>
          <a:p>
            <a:pPr marL="216000" indent="-216000">
              <a:lnSpc>
                <a:spcPct val="100000"/>
              </a:lnSpc>
              <a:spcBef>
                <a:spcPts val="641"/>
              </a:spcBef>
              <a:buClr>
                <a:srgbClr val="000000"/>
              </a:buClr>
              <a:buSzPct val="45000"/>
              <a:buFont typeface="Wingdings" charset="2"/>
              <a:buChar char=""/>
            </a:pPr>
            <a:r>
              <a:rPr lang="en" sz="1800" b="1" strike="noStrike" spc="-1">
                <a:solidFill>
                  <a:srgbClr val="262626"/>
                </a:solidFill>
                <a:latin typeface="Calibri"/>
              </a:rPr>
              <a:t>Response </a:t>
            </a:r>
            <a:endParaRPr lang="en" sz="1800" b="0" strike="noStrike" spc="-1">
              <a:latin typeface="Arial"/>
            </a:endParaRPr>
          </a:p>
          <a:p>
            <a:pPr marL="432000" lvl="1" indent="-216000">
              <a:lnSpc>
                <a:spcPct val="100000"/>
              </a:lnSpc>
              <a:spcBef>
                <a:spcPts val="641"/>
              </a:spcBef>
              <a:buClr>
                <a:srgbClr val="000000"/>
              </a:buClr>
              <a:buSzPct val="45000"/>
              <a:buFont typeface="Wingdings" charset="2"/>
              <a:buChar char=""/>
            </a:pPr>
            <a:r>
              <a:rPr lang="en" sz="1800" b="1" strike="noStrike" spc="-1">
                <a:solidFill>
                  <a:srgbClr val="262626"/>
                </a:solidFill>
                <a:latin typeface="Calibri"/>
              </a:rPr>
              <a:t>FORMAT: </a:t>
            </a:r>
            <a:r>
              <a:rPr lang="en" sz="1800" b="0" strike="noStrike" spc="-1">
                <a:solidFill>
                  <a:srgbClr val="262626"/>
                </a:solidFill>
                <a:latin typeface="Calibri"/>
              </a:rPr>
              <a:t>XML</a:t>
            </a:r>
            <a:endParaRPr lang="en" sz="1800" b="0" strike="noStrike" spc="-1">
              <a:latin typeface="Arial"/>
            </a:endParaRPr>
          </a:p>
          <a:p>
            <a:pPr marL="432000" lvl="1" indent="-216000">
              <a:lnSpc>
                <a:spcPct val="100000"/>
              </a:lnSpc>
              <a:spcBef>
                <a:spcPts val="641"/>
              </a:spcBef>
              <a:buClr>
                <a:srgbClr val="000000"/>
              </a:buClr>
              <a:buSzPct val="45000"/>
              <a:buFont typeface="Wingdings" charset="2"/>
              <a:buChar char=""/>
            </a:pPr>
            <a:r>
              <a:rPr lang="en" sz="1800" b="1" strike="noStrike" spc="-1">
                <a:solidFill>
                  <a:srgbClr val="262626"/>
                </a:solidFill>
                <a:latin typeface="Calibri"/>
              </a:rPr>
              <a:t>Example:</a:t>
            </a:r>
            <a:endParaRPr lang="en" sz="1800" b="0" strike="noStrike" spc="-1">
              <a:latin typeface="Arial"/>
            </a:endParaRPr>
          </a:p>
          <a:p>
            <a:pPr marL="216000" indent="-216000">
              <a:lnSpc>
                <a:spcPct val="100000"/>
              </a:lnSpc>
              <a:spcBef>
                <a:spcPts val="641"/>
              </a:spcBef>
              <a:buClr>
                <a:srgbClr val="000000"/>
              </a:buClr>
              <a:buSzPct val="45000"/>
              <a:buFont typeface="Wingdings" charset="2"/>
              <a:buChar char=""/>
            </a:pPr>
            <a:endParaRPr lang="en" sz="1800" b="0" strike="noStrike" spc="-1">
              <a:latin typeface="Arial"/>
            </a:endParaRPr>
          </a:p>
          <a:p>
            <a:pPr>
              <a:lnSpc>
                <a:spcPct val="100000"/>
              </a:lnSpc>
              <a:spcBef>
                <a:spcPts val="641"/>
              </a:spcBef>
            </a:pPr>
            <a:endParaRPr lang="en" sz="1800" b="0" strike="noStrike" spc="-1">
              <a:latin typeface="Arial"/>
            </a:endParaRPr>
          </a:p>
          <a:p>
            <a:pPr>
              <a:lnSpc>
                <a:spcPct val="100000"/>
              </a:lnSpc>
              <a:spcBef>
                <a:spcPts val="641"/>
              </a:spcBef>
            </a:pPr>
            <a:r>
              <a:rPr lang="en" sz="3200" b="0" strike="noStrike" spc="-1">
                <a:latin typeface="Arial"/>
              </a:rPr>
              <a:t>	</a:t>
            </a:r>
          </a:p>
          <a:p>
            <a:pPr>
              <a:lnSpc>
                <a:spcPct val="100000"/>
              </a:lnSpc>
              <a:spcBef>
                <a:spcPts val="641"/>
              </a:spcBef>
            </a:pPr>
            <a:r>
              <a:rPr lang="en" sz="3200" b="0" strike="noStrike" spc="-1">
                <a:solidFill>
                  <a:srgbClr val="8B8B8B"/>
                </a:solidFill>
                <a:latin typeface="Calibri"/>
              </a:rPr>
              <a:t>	</a:t>
            </a:r>
            <a:endParaRPr lang="en" sz="3200" b="0" strike="noStrike" spc="-1">
              <a:latin typeface="Arial"/>
            </a:endParaRPr>
          </a:p>
        </p:txBody>
      </p:sp>
      <p:sp>
        <p:nvSpPr>
          <p:cNvPr id="64" name="TextShape 3"/>
          <p:cNvSpPr txBox="1"/>
          <p:nvPr/>
        </p:nvSpPr>
        <p:spPr>
          <a:xfrm>
            <a:off x="822960" y="2834640"/>
            <a:ext cx="8046720" cy="3840480"/>
          </a:xfrm>
          <a:prstGeom prst="rect">
            <a:avLst/>
          </a:prstGeom>
          <a:noFill/>
          <a:ln>
            <a:noFill/>
          </a:ln>
        </p:spPr>
        <p:txBody>
          <a:bodyPr lIns="90000" tIns="45000" rIns="90000" bIns="45000"/>
          <a:lstStyle/>
          <a:p>
            <a:r>
              <a:rPr lang="en" sz="1500" b="0" strike="noStrike" spc="-1">
                <a:latin typeface="Calibri"/>
              </a:rPr>
              <a:t>	&lt;ussd&gt;</a:t>
            </a:r>
            <a:endParaRPr lang="en" sz="1500" b="0" strike="noStrike" spc="-1">
              <a:latin typeface="Arial"/>
            </a:endParaRPr>
          </a:p>
          <a:p>
            <a:r>
              <a:rPr lang="en" sz="1500" b="0" strike="noStrike" spc="-1">
                <a:latin typeface="Calibri"/>
              </a:rPr>
              <a:t>		&lt;type&gt;".$type."&lt;/type&gt;</a:t>
            </a:r>
            <a:endParaRPr lang="en" sz="1500" b="0" strike="noStrike" spc="-1">
              <a:latin typeface="Arial"/>
            </a:endParaRPr>
          </a:p>
          <a:p>
            <a:r>
              <a:rPr lang="en" sz="1500" b="0" strike="noStrike" spc="-1">
                <a:latin typeface="Calibri"/>
              </a:rPr>
              <a:t>		&lt;msg&gt;".$reply."&lt;/msg&gt;</a:t>
            </a:r>
            <a:endParaRPr lang="en" sz="1500" b="0" strike="noStrike" spc="-1">
              <a:latin typeface="Arial"/>
            </a:endParaRPr>
          </a:p>
          <a:p>
            <a:r>
              <a:rPr lang="en" sz="1500" b="0" strike="noStrike" spc="-1">
                <a:latin typeface="Calibri"/>
              </a:rPr>
              <a:t>		&lt;premium&gt;</a:t>
            </a:r>
            <a:endParaRPr lang="en" sz="1500" b="0" strike="noStrike" spc="-1">
              <a:latin typeface="Arial"/>
            </a:endParaRPr>
          </a:p>
          <a:p>
            <a:r>
              <a:rPr lang="en" sz="1500" b="0" strike="noStrike" spc="-1">
                <a:latin typeface="Calibri"/>
              </a:rPr>
              <a:t>			&lt;cost&gt;0&lt;/cost&gt;</a:t>
            </a:r>
            <a:endParaRPr lang="en" sz="1500" b="0" strike="noStrike" spc="-1">
              <a:latin typeface="Arial"/>
            </a:endParaRPr>
          </a:p>
          <a:p>
            <a:r>
              <a:rPr lang="en" sz="1500" b="0" strike="noStrike" spc="-1">
                <a:latin typeface="Calibri"/>
              </a:rPr>
              <a:t>			&lt;ref&gt;".$sequence_ID."&lt;/ref&gt;</a:t>
            </a:r>
            <a:endParaRPr lang="en" sz="1500" b="0" strike="noStrike" spc="-1">
              <a:latin typeface="Arial"/>
            </a:endParaRPr>
          </a:p>
          <a:p>
            <a:r>
              <a:rPr lang="en" sz="1500" b="0" strike="noStrike" spc="-1">
                <a:latin typeface="Calibri"/>
              </a:rPr>
              <a:t>			&lt;/premium&gt;</a:t>
            </a:r>
            <a:endParaRPr lang="en" sz="1500" b="0" strike="noStrike" spc="-1">
              <a:latin typeface="Arial"/>
            </a:endParaRPr>
          </a:p>
          <a:p>
            <a:r>
              <a:rPr lang="en" sz="1500" b="0" strike="noStrike" spc="-1">
                <a:latin typeface="Calibri"/>
              </a:rPr>
              <a:t>	&lt;/ussd&gt;</a:t>
            </a:r>
            <a:endParaRPr lang="en" sz="1500" b="0" strike="noStrike" spc="-1">
              <a:latin typeface="Arial"/>
            </a:endParaRPr>
          </a:p>
          <a:p>
            <a:endParaRPr lang="en" sz="1500" b="0" strike="noStrike" spc="-1">
              <a:latin typeface="Arial"/>
            </a:endParaRPr>
          </a:p>
          <a:p>
            <a:pPr>
              <a:lnSpc>
                <a:spcPct val="100000"/>
              </a:lnSpc>
              <a:spcBef>
                <a:spcPts val="641"/>
              </a:spcBef>
            </a:pPr>
            <a:r>
              <a:rPr lang="en" sz="1500" b="1" strike="noStrike" spc="-1">
                <a:solidFill>
                  <a:srgbClr val="7030A0"/>
                </a:solidFill>
                <a:latin typeface="Calibri"/>
              </a:rPr>
              <a:t>$Session_ID: </a:t>
            </a:r>
            <a:r>
              <a:rPr lang="en" sz="1500" b="0" strike="noStrike" spc="-1">
                <a:solidFill>
                  <a:srgbClr val="7030A0"/>
                </a:solidFill>
                <a:latin typeface="Calibri"/>
              </a:rPr>
              <a:t>this is a unique identification of the user’s session</a:t>
            </a:r>
            <a:endParaRPr lang="en" sz="1500" b="0" strike="noStrike" spc="-1">
              <a:latin typeface="Arial"/>
            </a:endParaRPr>
          </a:p>
          <a:p>
            <a:pPr>
              <a:lnSpc>
                <a:spcPct val="100000"/>
              </a:lnSpc>
              <a:spcBef>
                <a:spcPts val="641"/>
              </a:spcBef>
            </a:pPr>
            <a:r>
              <a:rPr lang="en" sz="1500" b="1" strike="noStrike" spc="-1">
                <a:solidFill>
                  <a:srgbClr val="7030A0"/>
                </a:solidFill>
                <a:latin typeface="Calibri"/>
              </a:rPr>
              <a:t>$reply:</a:t>
            </a:r>
            <a:r>
              <a:rPr lang="en" sz="1500" b="0" strike="noStrike" spc="-1">
                <a:solidFill>
                  <a:srgbClr val="7030A0"/>
                </a:solidFill>
                <a:latin typeface="Calibri"/>
              </a:rPr>
              <a:t> this is the exact response to be shown on the users phone.</a:t>
            </a:r>
            <a:endParaRPr lang="en" sz="1500" b="0" strike="noStrike" spc="-1">
              <a:latin typeface="Arial"/>
            </a:endParaRPr>
          </a:p>
          <a:p>
            <a:r>
              <a:rPr lang="en" sz="1500" b="1" strike="noStrike" spc="-1">
                <a:solidFill>
                  <a:srgbClr val="7030A0"/>
                </a:solidFill>
                <a:latin typeface="Calibri"/>
              </a:rPr>
              <a:t>$type: </a:t>
            </a:r>
            <a:r>
              <a:rPr lang="en" sz="1500" b="0" strike="noStrike" spc="-1">
                <a:solidFill>
                  <a:srgbClr val="7030A0"/>
                </a:solidFill>
                <a:latin typeface="Calibri"/>
              </a:rPr>
              <a:t>this indicates whether the session should be terminated or continue.  Required values are 1 – to terminate session and  0 – to continue the session.</a:t>
            </a:r>
            <a:endParaRPr lang="en" sz="15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Shape 1"/>
          <p:cNvSpPr txBox="1"/>
          <p:nvPr/>
        </p:nvSpPr>
        <p:spPr>
          <a:xfrm>
            <a:off x="762120" y="457200"/>
            <a:ext cx="7772040" cy="1469520"/>
          </a:xfrm>
          <a:prstGeom prst="rect">
            <a:avLst/>
          </a:prstGeom>
          <a:noFill/>
          <a:ln>
            <a:noFill/>
          </a:ln>
        </p:spPr>
        <p:txBody>
          <a:bodyPr anchor="ctr"/>
          <a:lstStyle/>
          <a:p>
            <a:pPr>
              <a:lnSpc>
                <a:spcPct val="100000"/>
              </a:lnSpc>
            </a:pPr>
            <a:r>
              <a:rPr lang="en-US" sz="4400" b="0" strike="noStrike" spc="-1">
                <a:solidFill>
                  <a:srgbClr val="000000"/>
                </a:solidFill>
                <a:latin typeface="Calibri"/>
              </a:rPr>
              <a:t>TIGO</a:t>
            </a:r>
          </a:p>
        </p:txBody>
      </p:sp>
      <p:sp>
        <p:nvSpPr>
          <p:cNvPr id="66" name="TextShape 2"/>
          <p:cNvSpPr txBox="1"/>
          <p:nvPr/>
        </p:nvSpPr>
        <p:spPr>
          <a:xfrm>
            <a:off x="457200" y="1828800"/>
            <a:ext cx="7848360" cy="4038120"/>
          </a:xfrm>
          <a:prstGeom prst="rect">
            <a:avLst/>
          </a:prstGeom>
          <a:noFill/>
          <a:ln>
            <a:noFill/>
          </a:ln>
        </p:spPr>
        <p:txBody>
          <a:bodyPr>
            <a:normAutofit/>
          </a:bodyPr>
          <a:lstStyle/>
          <a:p>
            <a:pPr marL="216000" indent="-216000">
              <a:lnSpc>
                <a:spcPct val="100000"/>
              </a:lnSpc>
              <a:spcBef>
                <a:spcPts val="641"/>
              </a:spcBef>
              <a:buClr>
                <a:srgbClr val="000000"/>
              </a:buClr>
              <a:buSzPct val="45000"/>
              <a:buFont typeface="Wingdings" charset="2"/>
              <a:buChar char=""/>
            </a:pPr>
            <a:r>
              <a:rPr lang="en" sz="1500" b="1" strike="noStrike" spc="-1" dirty="0">
                <a:solidFill>
                  <a:srgbClr val="1F497D"/>
                </a:solidFill>
                <a:latin typeface="Calibri"/>
              </a:rPr>
              <a:t>REQUEST</a:t>
            </a:r>
            <a:endParaRPr lang="en" sz="1500" b="0" strike="noStrike" spc="-1" dirty="0">
              <a:latin typeface="Arial"/>
            </a:endParaRPr>
          </a:p>
          <a:p>
            <a:pPr marL="432000" lvl="1" indent="-216000">
              <a:lnSpc>
                <a:spcPct val="100000"/>
              </a:lnSpc>
              <a:spcBef>
                <a:spcPts val="641"/>
              </a:spcBef>
              <a:buClr>
                <a:srgbClr val="000000"/>
              </a:buClr>
              <a:buSzPct val="45000"/>
              <a:buFont typeface="Wingdings" charset="2"/>
              <a:buChar char=""/>
            </a:pPr>
            <a:r>
              <a:rPr lang="en" sz="1500" b="1" strike="noStrike" spc="-1" dirty="0">
                <a:solidFill>
                  <a:srgbClr val="1F497D"/>
                </a:solidFill>
                <a:latin typeface="Calibri"/>
              </a:rPr>
              <a:t>FORMAT: HTTP Post request</a:t>
            </a:r>
            <a:endParaRPr lang="en" sz="1500" b="0" strike="noStrike" spc="-1" dirty="0">
              <a:latin typeface="Arial"/>
            </a:endParaRPr>
          </a:p>
          <a:p>
            <a:pPr>
              <a:lnSpc>
                <a:spcPct val="100000"/>
              </a:lnSpc>
              <a:spcBef>
                <a:spcPts val="641"/>
              </a:spcBef>
            </a:pPr>
            <a:r>
              <a:rPr lang="en" sz="1200" b="0" strike="noStrike" spc="-1" dirty="0">
                <a:solidFill>
                  <a:srgbClr val="1F497D"/>
                </a:solidFill>
                <a:latin typeface="Calibri"/>
                <a:hlinkClick r:id="rId2"/>
              </a:rPr>
              <a:t>http://example.com/?msisdn=233241477600&amp;userinput=2&amp;session=1010101&amp;requestId=1234</a:t>
            </a:r>
            <a:endParaRPr lang="en" sz="1200" b="0" strike="noStrike" spc="-1" dirty="0">
              <a:solidFill>
                <a:srgbClr val="1F497D"/>
              </a:solidFill>
              <a:latin typeface="Calibri"/>
            </a:endParaRPr>
          </a:p>
          <a:p>
            <a:pPr>
              <a:lnSpc>
                <a:spcPct val="100000"/>
              </a:lnSpc>
              <a:spcBef>
                <a:spcPts val="641"/>
              </a:spcBef>
            </a:pPr>
            <a:endParaRPr lang="en" sz="1200" spc="-1" dirty="0">
              <a:solidFill>
                <a:srgbClr val="1F497D"/>
              </a:solidFill>
              <a:latin typeface="Calibri"/>
            </a:endParaRPr>
          </a:p>
          <a:p>
            <a:pPr>
              <a:lnSpc>
                <a:spcPct val="100000"/>
              </a:lnSpc>
              <a:spcBef>
                <a:spcPts val="641"/>
              </a:spcBef>
            </a:pPr>
            <a:r>
              <a:rPr lang="en-US" sz="1200" b="0" strike="noStrike" spc="-1" dirty="0">
                <a:solidFill>
                  <a:srgbClr val="1F497D"/>
                </a:solidFill>
                <a:latin typeface="Calibri"/>
              </a:rPr>
              <a:t>U</a:t>
            </a:r>
            <a:r>
              <a:rPr lang="en" sz="1200" b="0" strike="noStrike" spc="-1" dirty="0" err="1">
                <a:solidFill>
                  <a:srgbClr val="1F497D"/>
                </a:solidFill>
                <a:latin typeface="Calibri"/>
              </a:rPr>
              <a:t>serinput</a:t>
            </a:r>
            <a:r>
              <a:rPr lang="en" sz="1200" b="0" strike="noStrike" spc="-1" dirty="0">
                <a:solidFill>
                  <a:srgbClr val="1F497D"/>
                </a:solidFill>
                <a:latin typeface="Calibri"/>
              </a:rPr>
              <a:t> is the data the user dials and submit</a:t>
            </a:r>
          </a:p>
          <a:p>
            <a:pPr>
              <a:lnSpc>
                <a:spcPct val="100000"/>
              </a:lnSpc>
              <a:spcBef>
                <a:spcPts val="641"/>
              </a:spcBef>
            </a:pPr>
            <a:r>
              <a:rPr lang="en-US" sz="1200" spc="-1" dirty="0">
                <a:solidFill>
                  <a:srgbClr val="1F497D"/>
                </a:solidFill>
                <a:latin typeface="Calibri"/>
              </a:rPr>
              <a:t>S</a:t>
            </a:r>
            <a:r>
              <a:rPr lang="en" sz="1200" spc="-1" dirty="0" err="1">
                <a:solidFill>
                  <a:srgbClr val="1F497D"/>
                </a:solidFill>
                <a:latin typeface="Calibri"/>
              </a:rPr>
              <a:t>ession</a:t>
            </a:r>
            <a:r>
              <a:rPr lang="en" sz="1200" spc="-1" dirty="0">
                <a:solidFill>
                  <a:srgbClr val="1F497D"/>
                </a:solidFill>
                <a:latin typeface="Calibri"/>
              </a:rPr>
              <a:t> is the unique ID the MNO assigns to every transaction</a:t>
            </a:r>
          </a:p>
          <a:p>
            <a:pPr>
              <a:lnSpc>
                <a:spcPct val="100000"/>
              </a:lnSpc>
              <a:spcBef>
                <a:spcPts val="641"/>
              </a:spcBef>
            </a:pPr>
            <a:r>
              <a:rPr lang="en" sz="1200" b="0" strike="noStrike" spc="-1" dirty="0" err="1">
                <a:solidFill>
                  <a:srgbClr val="1F497D"/>
                </a:solidFill>
                <a:latin typeface="Calibri"/>
              </a:rPr>
              <a:t>requestID</a:t>
            </a:r>
            <a:r>
              <a:rPr lang="en" sz="1200" b="0" strike="noStrike" spc="-1" dirty="0">
                <a:solidFill>
                  <a:srgbClr val="1F497D"/>
                </a:solidFill>
                <a:latin typeface="Calibri"/>
              </a:rPr>
              <a:t> is </a:t>
            </a:r>
            <a:r>
              <a:rPr lang="en" sz="1200" spc="-1" dirty="0">
                <a:solidFill>
                  <a:srgbClr val="1F497D"/>
                </a:solidFill>
                <a:latin typeface="Calibri"/>
              </a:rPr>
              <a:t>an ID assigned to each request example levels.</a:t>
            </a:r>
            <a:endParaRPr lang="en" sz="1200" b="0" strike="noStrike" spc="-1" dirty="0">
              <a:latin typeface="Arial"/>
            </a:endParaRPr>
          </a:p>
          <a:p>
            <a:pPr algn="ctr">
              <a:lnSpc>
                <a:spcPct val="100000"/>
              </a:lnSpc>
              <a:spcBef>
                <a:spcPts val="641"/>
              </a:spcBef>
            </a:pPr>
            <a:endParaRPr lang="en" sz="1200" b="0" strike="noStrike" spc="-1" dirty="0">
              <a:latin typeface="Arial"/>
            </a:endParaRPr>
          </a:p>
          <a:p>
            <a:pPr algn="ctr">
              <a:lnSpc>
                <a:spcPct val="100000"/>
              </a:lnSpc>
              <a:spcBef>
                <a:spcPts val="641"/>
              </a:spcBef>
            </a:pPr>
            <a:endParaRPr lang="en" sz="1200" b="0" strike="noStrike" spc="-1" dirty="0">
              <a:latin typeface="Arial"/>
            </a:endParaRPr>
          </a:p>
          <a:p>
            <a:pPr>
              <a:lnSpc>
                <a:spcPct val="100000"/>
              </a:lnSpc>
              <a:spcBef>
                <a:spcPts val="641"/>
              </a:spcBef>
            </a:pPr>
            <a:endParaRPr lang="en" sz="1200" b="0" strike="noStrike" spc="-1" dirty="0">
              <a:latin typeface="Arial"/>
            </a:endParaRPr>
          </a:p>
          <a:p>
            <a:pPr algn="ctr">
              <a:lnSpc>
                <a:spcPct val="100000"/>
              </a:lnSpc>
              <a:spcBef>
                <a:spcPts val="641"/>
              </a:spcBef>
            </a:pPr>
            <a:endParaRPr lang="en"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Shape 1"/>
          <p:cNvSpPr txBox="1"/>
          <p:nvPr/>
        </p:nvSpPr>
        <p:spPr>
          <a:xfrm>
            <a:off x="762120" y="457200"/>
            <a:ext cx="7772040" cy="1469520"/>
          </a:xfrm>
          <a:prstGeom prst="rect">
            <a:avLst/>
          </a:prstGeom>
          <a:noFill/>
          <a:ln>
            <a:noFill/>
          </a:ln>
        </p:spPr>
        <p:txBody>
          <a:bodyPr anchor="ctr"/>
          <a:lstStyle/>
          <a:p>
            <a:pPr>
              <a:lnSpc>
                <a:spcPct val="100000"/>
              </a:lnSpc>
            </a:pPr>
            <a:r>
              <a:rPr lang="en-US" sz="4400" b="0" strike="noStrike" spc="-1">
                <a:solidFill>
                  <a:srgbClr val="000000"/>
                </a:solidFill>
                <a:latin typeface="Calibri"/>
              </a:rPr>
              <a:t>TIGO</a:t>
            </a:r>
          </a:p>
        </p:txBody>
      </p:sp>
      <p:sp>
        <p:nvSpPr>
          <p:cNvPr id="68" name="TextShape 2"/>
          <p:cNvSpPr txBox="1"/>
          <p:nvPr/>
        </p:nvSpPr>
        <p:spPr>
          <a:xfrm>
            <a:off x="457200" y="1828800"/>
            <a:ext cx="7848360" cy="3367800"/>
          </a:xfrm>
          <a:prstGeom prst="rect">
            <a:avLst/>
          </a:prstGeom>
          <a:noFill/>
          <a:ln>
            <a:noFill/>
          </a:ln>
        </p:spPr>
        <p:txBody>
          <a:bodyPr lIns="0" tIns="0" rIns="0" bIns="0"/>
          <a:lstStyle/>
          <a:p>
            <a:pPr marL="216000" indent="-216000">
              <a:lnSpc>
                <a:spcPct val="100000"/>
              </a:lnSpc>
              <a:spcBef>
                <a:spcPts val="641"/>
              </a:spcBef>
              <a:buClr>
                <a:srgbClr val="000000"/>
              </a:buClr>
              <a:buSzPct val="45000"/>
              <a:buFont typeface="Wingdings" charset="2"/>
              <a:buChar char=""/>
            </a:pPr>
            <a:r>
              <a:rPr lang="en" sz="1500" b="1" strike="noStrike" spc="-1">
                <a:solidFill>
                  <a:srgbClr val="1F497D"/>
                </a:solidFill>
                <a:latin typeface="Calibri"/>
                <a:ea typeface="WenQuanYi Micro Hei"/>
              </a:rPr>
              <a:t>Response</a:t>
            </a:r>
            <a:endParaRPr lang="en" sz="1500" b="0" strike="noStrike" spc="-1">
              <a:latin typeface="Arial"/>
            </a:endParaRPr>
          </a:p>
          <a:p>
            <a:pPr marL="432000" lvl="1" indent="-216000">
              <a:lnSpc>
                <a:spcPct val="100000"/>
              </a:lnSpc>
              <a:spcBef>
                <a:spcPts val="641"/>
              </a:spcBef>
              <a:buClr>
                <a:srgbClr val="000000"/>
              </a:buClr>
              <a:buSzPct val="45000"/>
              <a:buFont typeface="Wingdings" charset="2"/>
              <a:buChar char=""/>
            </a:pPr>
            <a:r>
              <a:rPr lang="en" sz="1500" b="1" strike="noStrike" spc="-1">
                <a:solidFill>
                  <a:srgbClr val="1F497D"/>
                </a:solidFill>
                <a:latin typeface="Calibri"/>
                <a:ea typeface="WenQuanYi Micro Hei"/>
              </a:rPr>
              <a:t>Format: HTTP print response</a:t>
            </a:r>
            <a:endParaRPr lang="en" sz="1500" b="0" strike="noStrike" spc="-1">
              <a:latin typeface="Arial"/>
            </a:endParaRPr>
          </a:p>
          <a:p>
            <a:pPr marL="432000" lvl="1" indent="-216000">
              <a:lnSpc>
                <a:spcPct val="100000"/>
              </a:lnSpc>
              <a:spcBef>
                <a:spcPts val="641"/>
              </a:spcBef>
              <a:buClr>
                <a:srgbClr val="000000"/>
              </a:buClr>
              <a:buSzPct val="45000"/>
              <a:buFont typeface="Wingdings" charset="2"/>
              <a:buChar char=""/>
            </a:pPr>
            <a:r>
              <a:rPr lang="en" sz="1500" b="1" strike="noStrike" spc="-1">
                <a:solidFill>
                  <a:srgbClr val="1F497D"/>
                </a:solidFill>
                <a:latin typeface="Calibri"/>
                <a:ea typeface="WenQuanYi Micro Hei"/>
              </a:rPr>
              <a:t>Example:	echo $sequence_ID . "|" . $type . "|" . $reply ;</a:t>
            </a:r>
            <a:endParaRPr lang="en" sz="1500" b="0" strike="noStrike" spc="-1">
              <a:latin typeface="Arial"/>
            </a:endParaRPr>
          </a:p>
          <a:p>
            <a:pPr>
              <a:lnSpc>
                <a:spcPct val="100000"/>
              </a:lnSpc>
              <a:spcBef>
                <a:spcPts val="641"/>
              </a:spcBef>
            </a:pPr>
            <a:endParaRPr lang="en" sz="1500" b="0" strike="noStrike" spc="-1">
              <a:latin typeface="Arial"/>
            </a:endParaRPr>
          </a:p>
          <a:p>
            <a:pPr>
              <a:lnSpc>
                <a:spcPct val="100000"/>
              </a:lnSpc>
              <a:spcBef>
                <a:spcPts val="641"/>
              </a:spcBef>
            </a:pPr>
            <a:r>
              <a:rPr lang="en" sz="1500" b="1" strike="noStrike" spc="-1">
                <a:solidFill>
                  <a:srgbClr val="1F497D"/>
                </a:solidFill>
                <a:latin typeface="Calibri"/>
                <a:ea typeface="WenQuanYi Micro Hei"/>
              </a:rPr>
              <a:t>$Session_ID: </a:t>
            </a:r>
            <a:r>
              <a:rPr lang="en" sz="1500" b="0" strike="noStrike" spc="-1">
                <a:solidFill>
                  <a:srgbClr val="1F497D"/>
                </a:solidFill>
                <a:latin typeface="Calibri"/>
                <a:ea typeface="WenQuanYi Micro Hei"/>
              </a:rPr>
              <a:t>this is a unique identification of the user’s session</a:t>
            </a:r>
            <a:endParaRPr lang="en" sz="1500" b="0" strike="noStrike" spc="-1">
              <a:latin typeface="Arial"/>
            </a:endParaRPr>
          </a:p>
          <a:p>
            <a:pPr>
              <a:lnSpc>
                <a:spcPct val="100000"/>
              </a:lnSpc>
              <a:spcBef>
                <a:spcPts val="641"/>
              </a:spcBef>
            </a:pPr>
            <a:r>
              <a:rPr lang="en" sz="1500" b="1" strike="noStrike" spc="-1">
                <a:solidFill>
                  <a:srgbClr val="1F497D"/>
                </a:solidFill>
                <a:latin typeface="Calibri"/>
                <a:ea typeface="WenQuanYi Micro Hei"/>
              </a:rPr>
              <a:t>$reply: </a:t>
            </a:r>
            <a:r>
              <a:rPr lang="en" sz="1500" b="0" strike="noStrike" spc="-1">
                <a:solidFill>
                  <a:srgbClr val="1F497D"/>
                </a:solidFill>
                <a:latin typeface="Calibri"/>
                <a:ea typeface="WenQuanYi Micro Hei"/>
              </a:rPr>
              <a:t>this is the exact response to be shown on the users phone.</a:t>
            </a:r>
            <a:endParaRPr lang="en" sz="1500" b="0" strike="noStrike" spc="-1">
              <a:latin typeface="Arial"/>
            </a:endParaRPr>
          </a:p>
          <a:p>
            <a:pPr>
              <a:lnSpc>
                <a:spcPct val="100000"/>
              </a:lnSpc>
              <a:spcBef>
                <a:spcPts val="641"/>
              </a:spcBef>
            </a:pPr>
            <a:r>
              <a:rPr lang="en" sz="1500" b="1" strike="noStrike" spc="-1">
                <a:solidFill>
                  <a:srgbClr val="1F497D"/>
                </a:solidFill>
                <a:latin typeface="Calibri"/>
                <a:ea typeface="WenQuanYi Micro Hei"/>
              </a:rPr>
              <a:t>$type: </a:t>
            </a:r>
            <a:r>
              <a:rPr lang="en" sz="1500" b="0" strike="noStrike" spc="-1">
                <a:solidFill>
                  <a:srgbClr val="1F497D"/>
                </a:solidFill>
                <a:latin typeface="Calibri"/>
                <a:ea typeface="WenQuanYi Micro Hei"/>
              </a:rPr>
              <a:t>this indicates whether the session should be terminated or</a:t>
            </a:r>
            <a:r>
              <a:rPr lang="en" sz="1500" b="1" strike="noStrike" spc="-1">
                <a:solidFill>
                  <a:srgbClr val="1F497D"/>
                </a:solidFill>
                <a:latin typeface="Calibri"/>
                <a:ea typeface="WenQuanYi Micro Hei"/>
              </a:rPr>
              <a:t> </a:t>
            </a:r>
            <a:r>
              <a:rPr lang="en" sz="1500" b="0" strike="noStrike" spc="-1">
                <a:solidFill>
                  <a:srgbClr val="1F497D"/>
                </a:solidFill>
                <a:latin typeface="Calibri"/>
                <a:ea typeface="WenQuanYi Micro Hei"/>
              </a:rPr>
              <a:t>continue.  Required values are 1 – to terminate session and 0 – to continue the session.</a:t>
            </a:r>
            <a:endParaRPr lang="en" sz="1500" b="0" strike="noStrike" spc="-1">
              <a:latin typeface="Arial"/>
            </a:endParaRPr>
          </a:p>
          <a:p>
            <a:pPr>
              <a:lnSpc>
                <a:spcPct val="100000"/>
              </a:lnSpc>
              <a:spcBef>
                <a:spcPts val="641"/>
              </a:spcBef>
            </a:pPr>
            <a:r>
              <a:rPr lang="en" sz="1500" b="1" strike="noStrike" spc="-1">
                <a:solidFill>
                  <a:srgbClr val="1F497D"/>
                </a:solidFill>
                <a:latin typeface="Calibri"/>
                <a:ea typeface="WenQuanYi Micro Hei"/>
              </a:rPr>
              <a:t> </a:t>
            </a:r>
            <a:endParaRPr lang="en" sz="1500" b="0" strike="noStrike" spc="-1">
              <a:latin typeface="Arial"/>
            </a:endParaRPr>
          </a:p>
          <a:p>
            <a:pPr>
              <a:lnSpc>
                <a:spcPct val="100000"/>
              </a:lnSpc>
              <a:spcBef>
                <a:spcPts val="641"/>
              </a:spcBef>
            </a:pPr>
            <a:endParaRPr lang="en" sz="15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extShape 1"/>
          <p:cNvSpPr txBox="1"/>
          <p:nvPr/>
        </p:nvSpPr>
        <p:spPr>
          <a:xfrm>
            <a:off x="640080" y="457200"/>
            <a:ext cx="7772040" cy="920880"/>
          </a:xfrm>
          <a:prstGeom prst="rect">
            <a:avLst/>
          </a:prstGeom>
          <a:noFill/>
          <a:ln>
            <a:noFill/>
          </a:ln>
        </p:spPr>
        <p:txBody>
          <a:bodyPr anchor="ctr"/>
          <a:lstStyle/>
          <a:p>
            <a:pPr>
              <a:lnSpc>
                <a:spcPct val="100000"/>
              </a:lnSpc>
            </a:pPr>
            <a:r>
              <a:rPr lang="en-US" sz="2800" b="0" strike="noStrike" spc="-1">
                <a:solidFill>
                  <a:srgbClr val="000000"/>
                </a:solidFill>
                <a:latin typeface="Calibri"/>
              </a:rPr>
              <a:t>Service development and session management</a:t>
            </a:r>
          </a:p>
        </p:txBody>
      </p:sp>
      <p:sp>
        <p:nvSpPr>
          <p:cNvPr id="70" name="TextShape 2"/>
          <p:cNvSpPr txBox="1"/>
          <p:nvPr/>
        </p:nvSpPr>
        <p:spPr>
          <a:xfrm>
            <a:off x="228600" y="1523880"/>
            <a:ext cx="8686440" cy="4723920"/>
          </a:xfrm>
          <a:prstGeom prst="rect">
            <a:avLst/>
          </a:prstGeom>
          <a:noFill/>
          <a:ln>
            <a:noFill/>
          </a:ln>
        </p:spPr>
        <p:txBody>
          <a:bodyPr>
            <a:normAutofit fontScale="55000" lnSpcReduction="20000"/>
          </a:bodyPr>
          <a:lstStyle/>
          <a:p>
            <a:pPr>
              <a:lnSpc>
                <a:spcPct val="100000"/>
              </a:lnSpc>
              <a:spcBef>
                <a:spcPts val="641"/>
              </a:spcBef>
            </a:pPr>
            <a:r>
              <a:rPr lang="en" sz="2200" b="0" strike="noStrike" spc="-1" dirty="0">
                <a:solidFill>
                  <a:srgbClr val="262626"/>
                </a:solidFill>
                <a:latin typeface="Calibri"/>
              </a:rPr>
              <a:t>The first step in the development of a USSD service is to document a logical flow for your service. </a:t>
            </a:r>
            <a:endParaRPr lang="en" sz="2200" b="0" strike="noStrike" spc="-1" dirty="0">
              <a:latin typeface="Arial"/>
            </a:endParaRPr>
          </a:p>
          <a:p>
            <a:pPr>
              <a:lnSpc>
                <a:spcPct val="100000"/>
              </a:lnSpc>
              <a:spcBef>
                <a:spcPts val="641"/>
              </a:spcBef>
            </a:pPr>
            <a:r>
              <a:rPr lang="en" sz="2200" b="1" strike="noStrike" spc="-1" dirty="0">
                <a:solidFill>
                  <a:srgbClr val="262626"/>
                </a:solidFill>
                <a:latin typeface="Calibri"/>
              </a:rPr>
              <a:t>Example (for a voting USSD service):</a:t>
            </a:r>
            <a:endParaRPr lang="en" sz="2200" b="0" strike="noStrike" spc="-1" dirty="0">
              <a:latin typeface="Arial"/>
            </a:endParaRPr>
          </a:p>
          <a:p>
            <a:pPr marL="216000" indent="-216000">
              <a:lnSpc>
                <a:spcPct val="100000"/>
              </a:lnSpc>
              <a:spcBef>
                <a:spcPts val="641"/>
              </a:spcBef>
              <a:buClr>
                <a:srgbClr val="000000"/>
              </a:buClr>
              <a:buFont typeface="StarSymbol"/>
              <a:buAutoNum type="alphaUcParenR"/>
            </a:pPr>
            <a:r>
              <a:rPr lang="en" sz="2200" b="0" strike="noStrike" spc="-1" dirty="0">
                <a:solidFill>
                  <a:srgbClr val="262626"/>
                </a:solidFill>
                <a:latin typeface="Calibri"/>
              </a:rPr>
              <a:t>User dials code (*899#)</a:t>
            </a:r>
            <a:endParaRPr lang="en" sz="2200" b="0" strike="noStrike" spc="-1" dirty="0">
              <a:latin typeface="Arial"/>
            </a:endParaRPr>
          </a:p>
          <a:p>
            <a:pPr marL="648000" lvl="2" indent="-216000">
              <a:lnSpc>
                <a:spcPct val="100000"/>
              </a:lnSpc>
              <a:spcBef>
                <a:spcPts val="641"/>
              </a:spcBef>
              <a:buClr>
                <a:srgbClr val="000000"/>
              </a:buClr>
              <a:buSzPct val="45000"/>
              <a:buFont typeface="Wingdings" charset="2"/>
              <a:buChar char=""/>
            </a:pPr>
            <a:r>
              <a:rPr lang="en" sz="2200" b="0" strike="noStrike" spc="-1" dirty="0">
                <a:solidFill>
                  <a:srgbClr val="262626"/>
                </a:solidFill>
                <a:latin typeface="Calibri"/>
                <a:ea typeface="WenQuanYi Micro Hei"/>
              </a:rPr>
              <a:t>Welcome to Ashesi voting </a:t>
            </a:r>
            <a:r>
              <a:rPr lang="en" sz="2200" b="0" strike="noStrike" spc="-1" dirty="0">
                <a:solidFill>
                  <a:srgbClr val="262626"/>
                </a:solidFill>
                <a:latin typeface="Calibri"/>
              </a:rPr>
              <a:t>(</a:t>
            </a:r>
            <a:r>
              <a:rPr lang="en" sz="2200" b="1" strike="noStrike" spc="-1" dirty="0">
                <a:solidFill>
                  <a:srgbClr val="262626"/>
                </a:solidFill>
                <a:latin typeface="Calibri"/>
              </a:rPr>
              <a:t>Case 1</a:t>
            </a:r>
            <a:r>
              <a:rPr lang="en" sz="2200" b="0" strike="noStrike" spc="-1" dirty="0">
                <a:solidFill>
                  <a:srgbClr val="262626"/>
                </a:solidFill>
                <a:latin typeface="Calibri"/>
              </a:rPr>
              <a:t>)</a:t>
            </a:r>
            <a:endParaRPr lang="en" sz="2200" b="0" strike="noStrike" spc="-1" dirty="0">
              <a:latin typeface="Arial"/>
            </a:endParaRPr>
          </a:p>
          <a:p>
            <a:pPr marL="432000" lvl="2">
              <a:lnSpc>
                <a:spcPct val="100000"/>
              </a:lnSpc>
              <a:spcBef>
                <a:spcPts val="641"/>
              </a:spcBef>
              <a:buClr>
                <a:srgbClr val="000000"/>
              </a:buClr>
            </a:pPr>
            <a:r>
              <a:rPr lang="en" sz="2200" b="0" strike="noStrike" spc="-1" dirty="0">
                <a:solidFill>
                  <a:srgbClr val="262626"/>
                </a:solidFill>
                <a:latin typeface="Calibri"/>
              </a:rPr>
              <a:t>1. Select candidate (</a:t>
            </a:r>
            <a:r>
              <a:rPr lang="en" sz="2200" b="1" strike="noStrike" spc="-1" dirty="0">
                <a:solidFill>
                  <a:srgbClr val="262626"/>
                </a:solidFill>
                <a:latin typeface="Calibri"/>
              </a:rPr>
              <a:t>Case 1</a:t>
            </a:r>
            <a:r>
              <a:rPr lang="en" sz="2200" b="0" strike="noStrike" spc="-1" dirty="0">
                <a:solidFill>
                  <a:srgbClr val="262626"/>
                </a:solidFill>
                <a:latin typeface="Calibri"/>
              </a:rPr>
              <a:t>)</a:t>
            </a:r>
            <a:endParaRPr lang="en" sz="2200" b="0" strike="noStrike" spc="-1" dirty="0">
              <a:latin typeface="Arial"/>
            </a:endParaRPr>
          </a:p>
          <a:p>
            <a:pPr marL="1512000" lvl="6" indent="-216000">
              <a:lnSpc>
                <a:spcPct val="100000"/>
              </a:lnSpc>
              <a:spcBef>
                <a:spcPts val="641"/>
              </a:spcBef>
              <a:buClr>
                <a:srgbClr val="000000"/>
              </a:buClr>
              <a:buFont typeface="StarSymbol"/>
              <a:buAutoNum type="arabicParenR"/>
            </a:pPr>
            <a:r>
              <a:rPr lang="en" sz="2200" b="0" strike="noStrike" spc="-1" dirty="0">
                <a:solidFill>
                  <a:srgbClr val="262626"/>
                </a:solidFill>
                <a:latin typeface="Calibri"/>
                <a:ea typeface="WenQuanYi Micro Hei"/>
              </a:rPr>
              <a:t>1. James Quist (</a:t>
            </a:r>
            <a:r>
              <a:rPr lang="en" sz="2200" b="1" strike="noStrike" spc="-1" dirty="0">
                <a:solidFill>
                  <a:srgbClr val="262626"/>
                </a:solidFill>
                <a:latin typeface="Calibri"/>
              </a:rPr>
              <a:t>Case 2)</a:t>
            </a:r>
            <a:endParaRPr lang="en" sz="2200" b="0" strike="noStrike" spc="-1" dirty="0">
              <a:latin typeface="Arial"/>
            </a:endParaRPr>
          </a:p>
          <a:p>
            <a:pPr marL="1512000" lvl="6" indent="-216000">
              <a:lnSpc>
                <a:spcPct val="100000"/>
              </a:lnSpc>
              <a:spcBef>
                <a:spcPts val="641"/>
              </a:spcBef>
              <a:buClr>
                <a:srgbClr val="000000"/>
              </a:buClr>
              <a:buFont typeface="StarSymbol"/>
              <a:buAutoNum type="arabicParenR"/>
            </a:pPr>
            <a:r>
              <a:rPr lang="en" sz="2200" b="0" strike="noStrike" spc="-1" dirty="0">
                <a:solidFill>
                  <a:srgbClr val="262626"/>
                </a:solidFill>
                <a:latin typeface="Calibri"/>
                <a:ea typeface="WenQuanYi Micro Hei"/>
              </a:rPr>
              <a:t>2. Jean Jess (</a:t>
            </a:r>
            <a:r>
              <a:rPr lang="en" sz="2200" b="1" strike="noStrike" spc="-1" dirty="0">
                <a:solidFill>
                  <a:srgbClr val="262626"/>
                </a:solidFill>
                <a:latin typeface="Calibri"/>
              </a:rPr>
              <a:t>Case 2)</a:t>
            </a:r>
            <a:endParaRPr lang="en" sz="2200" b="0" strike="noStrike" spc="-1" dirty="0">
              <a:latin typeface="Arial"/>
            </a:endParaRPr>
          </a:p>
          <a:p>
            <a:pPr marL="1512000" lvl="6" indent="-216000">
              <a:lnSpc>
                <a:spcPct val="100000"/>
              </a:lnSpc>
              <a:spcBef>
                <a:spcPts val="641"/>
              </a:spcBef>
              <a:buClr>
                <a:srgbClr val="000000"/>
              </a:buClr>
              <a:buFont typeface="StarSymbol"/>
              <a:buAutoNum type="arabicParenR"/>
            </a:pPr>
            <a:r>
              <a:rPr lang="en" sz="2200" b="0" strike="noStrike" spc="-1" dirty="0">
                <a:solidFill>
                  <a:srgbClr val="262626"/>
                </a:solidFill>
                <a:latin typeface="Calibri"/>
                <a:ea typeface="WenQuanYi Micro Hei"/>
              </a:rPr>
              <a:t>3. Charles Thompson (</a:t>
            </a:r>
            <a:r>
              <a:rPr lang="en" sz="2200" b="1" strike="noStrike" spc="-1" dirty="0">
                <a:solidFill>
                  <a:srgbClr val="262626"/>
                </a:solidFill>
                <a:latin typeface="Calibri"/>
              </a:rPr>
              <a:t>Case 2)</a:t>
            </a:r>
            <a:endParaRPr lang="en" sz="2200" b="0" strike="noStrike" spc="-1" dirty="0">
              <a:latin typeface="Arial"/>
            </a:endParaRPr>
          </a:p>
          <a:p>
            <a:pPr marL="2160000" lvl="0" indent="-216000">
              <a:lnSpc>
                <a:spcPct val="100000"/>
              </a:lnSpc>
              <a:spcBef>
                <a:spcPts val="641"/>
              </a:spcBef>
              <a:buClr>
                <a:srgbClr val="000000"/>
              </a:buClr>
              <a:buSzPct val="45000"/>
              <a:buFont typeface="Wingdings" charset="2"/>
              <a:buChar char=""/>
            </a:pPr>
            <a:r>
              <a:rPr lang="en" sz="2200" b="0" strike="noStrike" spc="-1" dirty="0">
                <a:solidFill>
                  <a:srgbClr val="262626"/>
                </a:solidFill>
                <a:latin typeface="Calibri"/>
                <a:ea typeface="WenQuanYi Micro Hei"/>
              </a:rPr>
              <a:t>Thank you for voting (</a:t>
            </a:r>
            <a:r>
              <a:rPr lang="en" sz="2200" b="1" strike="noStrike" spc="-1" dirty="0">
                <a:solidFill>
                  <a:srgbClr val="262626"/>
                </a:solidFill>
                <a:latin typeface="Calibri"/>
              </a:rPr>
              <a:t>Case 3)</a:t>
            </a:r>
            <a:endParaRPr lang="en" sz="2200" b="0" strike="noStrike" spc="-1" dirty="0">
              <a:latin typeface="Arial"/>
            </a:endParaRPr>
          </a:p>
          <a:p>
            <a:pPr marL="432000" lvl="2">
              <a:lnSpc>
                <a:spcPct val="100000"/>
              </a:lnSpc>
              <a:spcBef>
                <a:spcPts val="641"/>
              </a:spcBef>
              <a:buClr>
                <a:srgbClr val="000000"/>
              </a:buClr>
            </a:pPr>
            <a:r>
              <a:rPr lang="en" sz="2200" b="0" strike="noStrike" spc="-1" dirty="0">
                <a:solidFill>
                  <a:srgbClr val="262626"/>
                </a:solidFill>
                <a:latin typeface="Calibri"/>
                <a:ea typeface="WenQuanYi Micro Hei"/>
              </a:rPr>
              <a:t>0. Exit (</a:t>
            </a:r>
            <a:r>
              <a:rPr lang="en" sz="2200" b="1" strike="noStrike" spc="-1" dirty="0">
                <a:solidFill>
                  <a:srgbClr val="262626"/>
                </a:solidFill>
                <a:latin typeface="Calibri"/>
              </a:rPr>
              <a:t>Case 1)</a:t>
            </a:r>
            <a:endParaRPr lang="en" sz="2200" spc="-1" dirty="0"/>
          </a:p>
          <a:p>
            <a:pPr marL="216000" indent="-216000">
              <a:lnSpc>
                <a:spcPct val="100000"/>
              </a:lnSpc>
              <a:spcBef>
                <a:spcPts val="641"/>
              </a:spcBef>
              <a:buClr>
                <a:srgbClr val="000000"/>
              </a:buClr>
              <a:buFont typeface="StarSymbol"/>
              <a:buAutoNum type="alphaUcParenR"/>
            </a:pPr>
            <a:endParaRPr lang="en" sz="2200" b="0" strike="noStrike" spc="-1" dirty="0">
              <a:latin typeface="Arial"/>
            </a:endParaRPr>
          </a:p>
          <a:p>
            <a:pPr>
              <a:lnSpc>
                <a:spcPct val="100000"/>
              </a:lnSpc>
              <a:spcBef>
                <a:spcPts val="641"/>
              </a:spcBef>
            </a:pPr>
            <a:endParaRPr lang="en" sz="2200" b="0" strike="noStrike" spc="-1" dirty="0">
              <a:latin typeface="Arial"/>
            </a:endParaRPr>
          </a:p>
          <a:p>
            <a:pPr>
              <a:lnSpc>
                <a:spcPct val="100000"/>
              </a:lnSpc>
              <a:spcBef>
                <a:spcPts val="641"/>
              </a:spcBef>
            </a:pPr>
            <a:r>
              <a:rPr lang="en" sz="2200" b="0" strike="noStrike" spc="-1" dirty="0">
                <a:solidFill>
                  <a:srgbClr val="262626"/>
                </a:solidFill>
                <a:latin typeface="Calibri"/>
              </a:rPr>
              <a:t>Cases is a way a CP can identify the stage at which a user is within a transaction in order to know which options to feedback to the user.</a:t>
            </a:r>
            <a:endParaRPr lang="en" sz="2200" b="0" strike="noStrike" spc="-1" dirty="0">
              <a:latin typeface="Arial"/>
            </a:endParaRPr>
          </a:p>
          <a:p>
            <a:pPr>
              <a:lnSpc>
                <a:spcPct val="100000"/>
              </a:lnSpc>
              <a:spcBef>
                <a:spcPts val="641"/>
              </a:spcBef>
            </a:pPr>
            <a:endParaRPr lang="en" sz="2200" b="0" strike="noStrike" spc="-1" dirty="0">
              <a:latin typeface="Arial"/>
            </a:endParaRPr>
          </a:p>
          <a:p>
            <a:pPr>
              <a:lnSpc>
                <a:spcPct val="100000"/>
              </a:lnSpc>
              <a:spcBef>
                <a:spcPts val="641"/>
              </a:spcBef>
            </a:pPr>
            <a:r>
              <a:rPr lang="en" sz="2200" b="0" strike="noStrike" spc="-1" dirty="0">
                <a:solidFill>
                  <a:srgbClr val="262626"/>
                </a:solidFill>
                <a:latin typeface="Calibri"/>
              </a:rPr>
              <a:t>In order to effectively manage a users stage progression a CP can employ a system which stores each request from a user in a database table to aid in easily identifying which case a user got to in his previous request. A sample table </a:t>
            </a:r>
            <a:r>
              <a:rPr lang="en-US" sz="2200" b="0" strike="noStrike" spc="-1" dirty="0">
                <a:solidFill>
                  <a:srgbClr val="262626"/>
                </a:solidFill>
                <a:latin typeface="Calibri"/>
              </a:rPr>
              <a:t>structure</a:t>
            </a:r>
            <a:r>
              <a:rPr lang="en" sz="2200" b="0" strike="noStrike" spc="-1" dirty="0">
                <a:solidFill>
                  <a:srgbClr val="262626"/>
                </a:solidFill>
                <a:latin typeface="Calibri"/>
              </a:rPr>
              <a:t> can be shown below;</a:t>
            </a:r>
            <a:endParaRPr lang="en" sz="2200" b="0" strike="noStrike" spc="-1" dirty="0">
              <a:latin typeface="Arial"/>
            </a:endParaRPr>
          </a:p>
          <a:p>
            <a:pPr>
              <a:lnSpc>
                <a:spcPct val="100000"/>
              </a:lnSpc>
              <a:spcBef>
                <a:spcPts val="641"/>
              </a:spcBef>
            </a:pPr>
            <a:r>
              <a:rPr lang="en" sz="2200" b="0" strike="noStrike" spc="-1" dirty="0">
                <a:solidFill>
                  <a:srgbClr val="262626"/>
                </a:solidFill>
                <a:latin typeface="Calibri"/>
              </a:rPr>
              <a:t> </a:t>
            </a:r>
            <a:endParaRPr lang="en" sz="2200" b="0" strike="noStrike" spc="-1" dirty="0">
              <a:latin typeface="Arial"/>
            </a:endParaRPr>
          </a:p>
          <a:p>
            <a:pPr>
              <a:lnSpc>
                <a:spcPct val="100000"/>
              </a:lnSpc>
              <a:spcBef>
                <a:spcPts val="641"/>
              </a:spcBef>
            </a:pPr>
            <a:r>
              <a:rPr lang="en" sz="2800" b="0" strike="noStrike" spc="-1" dirty="0">
                <a:solidFill>
                  <a:srgbClr val="262626"/>
                </a:solidFill>
                <a:latin typeface="Calibri"/>
              </a:rPr>
              <a:t> </a:t>
            </a:r>
            <a:endParaRPr lang="en" sz="2800" b="0" strike="noStrike" spc="-1" dirty="0">
              <a:latin typeface="Arial"/>
            </a:endParaRPr>
          </a:p>
          <a:p>
            <a:pPr>
              <a:lnSpc>
                <a:spcPct val="100000"/>
              </a:lnSpc>
              <a:spcBef>
                <a:spcPts val="360"/>
              </a:spcBef>
            </a:pPr>
            <a:endParaRPr lang="en" sz="2800" b="0" strike="noStrike" spc="-1" dirty="0">
              <a:latin typeface="Arial"/>
            </a:endParaRPr>
          </a:p>
          <a:p>
            <a:pPr>
              <a:lnSpc>
                <a:spcPct val="100000"/>
              </a:lnSpc>
              <a:spcBef>
                <a:spcPts val="320"/>
              </a:spcBef>
            </a:pPr>
            <a:endParaRPr lang="en" sz="2800" b="0" strike="noStrike" spc="-1" dirty="0">
              <a:latin typeface="Arial"/>
            </a:endParaRPr>
          </a:p>
          <a:p>
            <a:pPr>
              <a:lnSpc>
                <a:spcPct val="100000"/>
              </a:lnSpc>
              <a:spcBef>
                <a:spcPts val="320"/>
              </a:spcBef>
            </a:pPr>
            <a:endParaRPr lang="en" sz="2800" b="0" strike="noStrike" spc="-1" dirty="0">
              <a:latin typeface="Arial"/>
            </a:endParaRPr>
          </a:p>
          <a:p>
            <a:pPr>
              <a:lnSpc>
                <a:spcPct val="100000"/>
              </a:lnSpc>
              <a:spcBef>
                <a:spcPts val="320"/>
              </a:spcBef>
            </a:pPr>
            <a:endParaRPr lang="en" sz="2800" b="0" strike="noStrike" spc="-1" dirty="0">
              <a:latin typeface="Arial"/>
            </a:endParaRPr>
          </a:p>
        </p:txBody>
      </p:sp>
      <p:pic>
        <p:nvPicPr>
          <p:cNvPr id="71" name="Picture 70"/>
          <p:cNvPicPr/>
          <p:nvPr/>
        </p:nvPicPr>
        <p:blipFill>
          <a:blip r:embed="rId3"/>
          <a:stretch/>
        </p:blipFill>
        <p:spPr>
          <a:xfrm>
            <a:off x="124200" y="5852160"/>
            <a:ext cx="9019800" cy="218880"/>
          </a:xfrm>
          <a:prstGeom prst="rect">
            <a:avLst/>
          </a:prstGeom>
          <a:ln>
            <a:noFill/>
          </a:ln>
        </p:spPr>
      </p:pic>
      <p:sp>
        <p:nvSpPr>
          <p:cNvPr id="72" name="TextShape 3"/>
          <p:cNvSpPr txBox="1"/>
          <p:nvPr/>
        </p:nvSpPr>
        <p:spPr>
          <a:xfrm>
            <a:off x="166320" y="6237360"/>
            <a:ext cx="8869680" cy="487080"/>
          </a:xfrm>
          <a:prstGeom prst="rect">
            <a:avLst/>
          </a:prstGeom>
          <a:noFill/>
          <a:ln>
            <a:noFill/>
          </a:ln>
        </p:spPr>
        <p:txBody>
          <a:bodyPr lIns="90000" tIns="45000" rIns="90000" bIns="45000"/>
          <a:lstStyle/>
          <a:p>
            <a:r>
              <a:rPr lang="en" sz="1400" b="0" strike="noStrike" spc="-1" dirty="0">
                <a:latin typeface="Arial"/>
              </a:rPr>
              <a:t>This keeps record of the users phone number, transaction being performed and </a:t>
            </a:r>
          </a:p>
          <a:p>
            <a:r>
              <a:rPr lang="en" sz="1400" b="0" strike="noStrike" spc="-1" dirty="0">
                <a:latin typeface="Arial"/>
              </a:rPr>
              <a:t>current case details labeled as Tx ,Considering a service flow with a maximum of 8 cases</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895600"/>
            <a:ext cx="7772400" cy="457199"/>
          </a:xfrm>
        </p:spPr>
        <p:txBody>
          <a:bodyPr>
            <a:normAutofit fontScale="90000"/>
          </a:bodyPr>
          <a:lstStyle/>
          <a:p>
            <a:r>
              <a:rPr lang="en-US" sz="3200" b="1" i="1" dirty="0"/>
              <a:t>TO BE CONTINUED ON THURSDAY</a:t>
            </a:r>
            <a:endParaRPr lang="en-US" dirty="0"/>
          </a:p>
        </p:txBody>
      </p:sp>
    </p:spTree>
    <p:extLst>
      <p:ext uri="{BB962C8B-B14F-4D97-AF65-F5344CB8AC3E}">
        <p14:creationId xmlns:p14="http://schemas.microsoft.com/office/powerpoint/2010/main" val="2355251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57200"/>
            <a:ext cx="7772400" cy="1470025"/>
          </a:xfrm>
        </p:spPr>
        <p:txBody>
          <a:bodyPr/>
          <a:lstStyle/>
          <a:p>
            <a:r>
              <a:rPr lang="en-US" dirty="0"/>
              <a:t>Scope</a:t>
            </a:r>
          </a:p>
        </p:txBody>
      </p:sp>
      <p:sp>
        <p:nvSpPr>
          <p:cNvPr id="3" name="Subtitle 2"/>
          <p:cNvSpPr>
            <a:spLocks noGrp="1"/>
          </p:cNvSpPr>
          <p:nvPr>
            <p:ph type="subTitle" idx="1"/>
          </p:nvPr>
        </p:nvSpPr>
        <p:spPr>
          <a:xfrm>
            <a:off x="1295400" y="1828800"/>
            <a:ext cx="7010400" cy="4038600"/>
          </a:xfrm>
        </p:spPr>
        <p:txBody>
          <a:bodyPr>
            <a:normAutofit/>
          </a:bodyPr>
          <a:lstStyle/>
          <a:p>
            <a:pPr marL="342900" indent="-342900" algn="l">
              <a:buFont typeface="Arial" charset="0"/>
              <a:buChar char="•"/>
            </a:pPr>
            <a:r>
              <a:rPr lang="en-US" sz="2400" dirty="0"/>
              <a:t>implementation of an interactive Unstructured Supplementary Service Data (USSD) service for GSM mobile users. </a:t>
            </a:r>
          </a:p>
          <a:p>
            <a:pPr marL="342900" indent="-342900" algn="l">
              <a:buFont typeface="Arial" charset="0"/>
              <a:buChar char="•"/>
            </a:pPr>
            <a:r>
              <a:rPr lang="en-US" sz="2400" dirty="0"/>
              <a:t>An overview of the network architecture and a description of interactive USSD </a:t>
            </a:r>
          </a:p>
          <a:p>
            <a:pPr marL="342900" indent="-342900" algn="l">
              <a:buFont typeface="Arial" charset="0"/>
              <a:buChar char="•"/>
            </a:pPr>
            <a:r>
              <a:rPr lang="en-US" sz="2400" dirty="0"/>
              <a:t>Sample code also shows an application that can be developed </a:t>
            </a:r>
          </a:p>
          <a:p>
            <a:pPr algn="l"/>
            <a:endParaRPr lang="en-US" sz="2400" dirty="0"/>
          </a:p>
        </p:txBody>
      </p:sp>
    </p:spTree>
    <p:extLst>
      <p:ext uri="{BB962C8B-B14F-4D97-AF65-F5344CB8AC3E}">
        <p14:creationId xmlns:p14="http://schemas.microsoft.com/office/powerpoint/2010/main" val="1432804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52400"/>
            <a:ext cx="7772400" cy="609600"/>
          </a:xfrm>
        </p:spPr>
        <p:txBody>
          <a:bodyPr>
            <a:normAutofit fontScale="90000"/>
          </a:bodyPr>
          <a:lstStyle/>
          <a:p>
            <a:r>
              <a:rPr lang="en-US" dirty="0"/>
              <a:t>Architecture </a:t>
            </a:r>
          </a:p>
        </p:txBody>
      </p:sp>
      <p:pic>
        <p:nvPicPr>
          <p:cNvPr id="5" name="Picture 4"/>
          <p:cNvPicPr>
            <a:picLocks noChangeAspect="1"/>
          </p:cNvPicPr>
          <p:nvPr/>
        </p:nvPicPr>
        <p:blipFill>
          <a:blip r:embed="rId2"/>
          <a:stretch>
            <a:fillRect/>
          </a:stretch>
        </p:blipFill>
        <p:spPr>
          <a:xfrm>
            <a:off x="0" y="1185182"/>
            <a:ext cx="9144000" cy="5368018"/>
          </a:xfrm>
          <a:prstGeom prst="rect">
            <a:avLst/>
          </a:prstGeom>
        </p:spPr>
      </p:pic>
    </p:spTree>
    <p:extLst>
      <p:ext uri="{BB962C8B-B14F-4D97-AF65-F5344CB8AC3E}">
        <p14:creationId xmlns:p14="http://schemas.microsoft.com/office/powerpoint/2010/main" val="1562230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57200"/>
            <a:ext cx="7772400" cy="1470025"/>
          </a:xfrm>
        </p:spPr>
        <p:txBody>
          <a:bodyPr/>
          <a:lstStyle/>
          <a:p>
            <a:r>
              <a:rPr lang="en-US" dirty="0"/>
              <a:t>Introduction</a:t>
            </a:r>
          </a:p>
        </p:txBody>
      </p:sp>
      <p:sp>
        <p:nvSpPr>
          <p:cNvPr id="3" name="Subtitle 2"/>
          <p:cNvSpPr>
            <a:spLocks noGrp="1"/>
          </p:cNvSpPr>
          <p:nvPr>
            <p:ph type="subTitle" idx="1"/>
          </p:nvPr>
        </p:nvSpPr>
        <p:spPr>
          <a:xfrm>
            <a:off x="1295400" y="1828800"/>
            <a:ext cx="7010400" cy="4038600"/>
          </a:xfrm>
        </p:spPr>
        <p:txBody>
          <a:bodyPr>
            <a:normAutofit/>
          </a:bodyPr>
          <a:lstStyle/>
          <a:p>
            <a:pPr marL="342900" indent="-342900" algn="l">
              <a:buFont typeface="Arial" charset="0"/>
              <a:buChar char="•"/>
            </a:pPr>
            <a:r>
              <a:rPr lang="en-US" sz="2400" dirty="0"/>
              <a:t>Unstructured Supplementary Service Data (USSD) is a capability built into GSM phones, much like the Short Message Service (SMS). </a:t>
            </a:r>
          </a:p>
          <a:p>
            <a:pPr marL="342900" indent="-342900" algn="l">
              <a:buFont typeface="Arial" charset="0"/>
              <a:buChar char="•"/>
            </a:pPr>
            <a:r>
              <a:rPr lang="en-US" sz="2400" dirty="0"/>
              <a:t>USSD differs from SMS as follows: </a:t>
            </a:r>
          </a:p>
          <a:p>
            <a:pPr marL="800100" lvl="1" indent="-342900" algn="l">
              <a:buFont typeface="Arial" charset="0"/>
              <a:buChar char="•"/>
            </a:pPr>
            <a:r>
              <a:rPr lang="en-US" sz="2000" dirty="0"/>
              <a:t>SMS uses a “store and forward” technique to deliver text messages:</a:t>
            </a:r>
          </a:p>
          <a:p>
            <a:pPr marL="1257300" lvl="2" indent="-342900" algn="l">
              <a:buFont typeface="Arial" charset="0"/>
              <a:buChar char="•"/>
            </a:pPr>
            <a:r>
              <a:rPr lang="en-US" sz="1600" dirty="0"/>
              <a:t>A text message is first sent to a sender’s Short Message Service Center (SMSC) before the SMSC tries to deliver the text message to the recipient. The sender receives an indication of whether the text was successfully received by the SMSC; however, the text message is not guaranteed to reach the recipient instantly. </a:t>
            </a:r>
          </a:p>
          <a:p>
            <a:pPr marL="1257300" lvl="2" indent="-342900" algn="l">
              <a:buFont typeface="Arial" charset="0"/>
              <a:buChar char="•"/>
            </a:pPr>
            <a:br>
              <a:rPr lang="en-US" sz="1600" dirty="0"/>
            </a:br>
            <a:endParaRPr lang="en-US" sz="1600" dirty="0"/>
          </a:p>
          <a:p>
            <a:pPr algn="l"/>
            <a:endParaRPr lang="en-US" sz="2400" dirty="0"/>
          </a:p>
        </p:txBody>
      </p:sp>
    </p:spTree>
    <p:extLst>
      <p:ext uri="{BB962C8B-B14F-4D97-AF65-F5344CB8AC3E}">
        <p14:creationId xmlns:p14="http://schemas.microsoft.com/office/powerpoint/2010/main" val="2824805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57200"/>
            <a:ext cx="7772400" cy="1470025"/>
          </a:xfrm>
        </p:spPr>
        <p:txBody>
          <a:bodyPr/>
          <a:lstStyle/>
          <a:p>
            <a:r>
              <a:rPr lang="en-US" dirty="0"/>
              <a:t>Introduction</a:t>
            </a:r>
          </a:p>
        </p:txBody>
      </p:sp>
      <p:sp>
        <p:nvSpPr>
          <p:cNvPr id="3" name="Subtitle 2"/>
          <p:cNvSpPr>
            <a:spLocks noGrp="1"/>
          </p:cNvSpPr>
          <p:nvPr>
            <p:ph type="subTitle" idx="1"/>
          </p:nvPr>
        </p:nvSpPr>
        <p:spPr>
          <a:xfrm>
            <a:off x="1295400" y="1828800"/>
            <a:ext cx="7010400" cy="4038600"/>
          </a:xfrm>
        </p:spPr>
        <p:txBody>
          <a:bodyPr>
            <a:normAutofit/>
          </a:bodyPr>
          <a:lstStyle/>
          <a:p>
            <a:pPr marL="342900" indent="-342900" algn="l">
              <a:buFont typeface="Arial" charset="0"/>
              <a:buChar char="•"/>
            </a:pPr>
            <a:r>
              <a:rPr lang="en-US" sz="2400" dirty="0"/>
              <a:t>USSD differs from SMS as follows: </a:t>
            </a:r>
          </a:p>
          <a:p>
            <a:pPr marL="800100" lvl="1" indent="-342900" algn="l">
              <a:buFont typeface="Arial" charset="0"/>
              <a:buChar char="•"/>
            </a:pPr>
            <a:r>
              <a:rPr lang="en-US" sz="2000" dirty="0"/>
              <a:t>USSD information is sent directly from a sender’s mobile handset to an application platform handling the USSD service. The USSD service can be located either in the </a:t>
            </a:r>
            <a:r>
              <a:rPr lang="en-US" sz="2100" dirty="0"/>
              <a:t>sender’s mobile network or in a visited mobile network. </a:t>
            </a:r>
          </a:p>
          <a:p>
            <a:pPr marL="800100" lvl="1" indent="-342900" algn="l">
              <a:buFont typeface="Arial" charset="0"/>
              <a:buChar char="•"/>
            </a:pPr>
            <a:r>
              <a:rPr lang="en-US" sz="2100" dirty="0"/>
              <a:t>A real-time “session” is initiated between the mobile user and the USSD application platform when the service is invoked, allowing data to be sent back and forth between the mobile user and the USSD application platform until the USSD service is completed. </a:t>
            </a:r>
          </a:p>
          <a:p>
            <a:pPr marL="800100" lvl="1" indent="-342900" algn="l">
              <a:buFont typeface="Arial" charset="0"/>
              <a:buChar char="•"/>
            </a:pPr>
            <a:endParaRPr lang="en-US" b="1" dirty="0"/>
          </a:p>
          <a:p>
            <a:pPr algn="l"/>
            <a:endParaRPr lang="en-US" sz="2400" dirty="0"/>
          </a:p>
        </p:txBody>
      </p:sp>
    </p:spTree>
    <p:extLst>
      <p:ext uri="{BB962C8B-B14F-4D97-AF65-F5344CB8AC3E}">
        <p14:creationId xmlns:p14="http://schemas.microsoft.com/office/powerpoint/2010/main" val="600146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57200"/>
            <a:ext cx="7772400" cy="1470025"/>
          </a:xfrm>
        </p:spPr>
        <p:txBody>
          <a:bodyPr>
            <a:normAutofit/>
          </a:bodyPr>
          <a:lstStyle/>
          <a:p>
            <a:r>
              <a:rPr lang="en-US" b="1" dirty="0"/>
              <a:t>Example Menu-Driven USSD Application </a:t>
            </a:r>
            <a:endParaRPr lang="en-US" dirty="0"/>
          </a:p>
        </p:txBody>
      </p:sp>
      <p:sp>
        <p:nvSpPr>
          <p:cNvPr id="3" name="Subtitle 2"/>
          <p:cNvSpPr>
            <a:spLocks noGrp="1"/>
          </p:cNvSpPr>
          <p:nvPr>
            <p:ph type="subTitle" idx="1"/>
          </p:nvPr>
        </p:nvSpPr>
        <p:spPr>
          <a:xfrm>
            <a:off x="1295400" y="1905000"/>
            <a:ext cx="7010400" cy="4038600"/>
          </a:xfrm>
        </p:spPr>
        <p:txBody>
          <a:bodyPr>
            <a:normAutofit fontScale="85000" lnSpcReduction="20000"/>
          </a:bodyPr>
          <a:lstStyle/>
          <a:p>
            <a:pPr algn="l"/>
            <a:r>
              <a:rPr lang="en-US" sz="2400" dirty="0"/>
              <a:t>“Balance Enquiry and Top Up” application using USSD signaling </a:t>
            </a:r>
          </a:p>
          <a:p>
            <a:pPr algn="l"/>
            <a:endParaRPr lang="en-US" sz="2400" dirty="0"/>
          </a:p>
          <a:p>
            <a:pPr marL="342900" indent="-342900" algn="l">
              <a:buFont typeface="Arial" charset="0"/>
              <a:buChar char="•"/>
            </a:pPr>
            <a:r>
              <a:rPr lang="en-US" sz="2400" dirty="0"/>
              <a:t>A mobile user initiates the “Balance Enquiry and Top Up” service by dialing the USSD string </a:t>
            </a:r>
            <a:r>
              <a:rPr lang="en-US" sz="2400" dirty="0">
                <a:solidFill>
                  <a:srgbClr val="FF0000"/>
                </a:solidFill>
              </a:rPr>
              <a:t>defined by the service provider</a:t>
            </a:r>
            <a:r>
              <a:rPr lang="en-US" sz="2400" dirty="0"/>
              <a:t>; for example, *#123#. </a:t>
            </a:r>
          </a:p>
          <a:p>
            <a:pPr marL="342900" indent="-342900" algn="l">
              <a:buFont typeface="Arial" charset="0"/>
              <a:buChar char="•"/>
            </a:pPr>
            <a:r>
              <a:rPr lang="en-US" sz="2400" dirty="0"/>
              <a:t>The USSD application receives the service request from the user and responds by sending the user a menu of options. </a:t>
            </a:r>
          </a:p>
          <a:p>
            <a:pPr marL="342900" indent="-342900" algn="l">
              <a:buFont typeface="Arial" charset="0"/>
              <a:buChar char="•"/>
            </a:pPr>
            <a:r>
              <a:rPr lang="en-US" sz="2400" dirty="0"/>
              <a:t>The user responds by selecting a “current balance” option. </a:t>
            </a:r>
          </a:p>
          <a:p>
            <a:pPr marL="342900" indent="-342900" algn="l">
              <a:buFont typeface="Arial" charset="0"/>
              <a:buChar char="•"/>
            </a:pPr>
            <a:r>
              <a:rPr lang="en-US" sz="2400" dirty="0"/>
              <a:t>The USSD application sends back details of the mobile user’s current account balance and also gives the option to top up the balance. </a:t>
            </a:r>
          </a:p>
          <a:p>
            <a:pPr marL="342900" indent="-342900" algn="l">
              <a:buFont typeface="Arial" charset="0"/>
              <a:buChar char="•"/>
            </a:pPr>
            <a:r>
              <a:rPr lang="en-US" sz="2400" dirty="0"/>
              <a:t>The user selects to top up his/her account. </a:t>
            </a:r>
          </a:p>
          <a:p>
            <a:pPr marL="342900" indent="-342900" algn="l">
              <a:buFont typeface="Arial" charset="0"/>
              <a:buChar char="•"/>
            </a:pPr>
            <a:endParaRPr lang="en-US" sz="2100" dirty="0"/>
          </a:p>
          <a:p>
            <a:pPr marL="800100" lvl="1" indent="-342900" algn="l">
              <a:buFont typeface="Arial" charset="0"/>
              <a:buChar char="•"/>
            </a:pPr>
            <a:endParaRPr lang="en-US" sz="2100" dirty="0"/>
          </a:p>
          <a:p>
            <a:pPr algn="l"/>
            <a:endParaRPr lang="en-US" sz="2400" dirty="0"/>
          </a:p>
        </p:txBody>
      </p:sp>
    </p:spTree>
    <p:extLst>
      <p:ext uri="{BB962C8B-B14F-4D97-AF65-F5344CB8AC3E}">
        <p14:creationId xmlns:p14="http://schemas.microsoft.com/office/powerpoint/2010/main" val="3005998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57200"/>
            <a:ext cx="7772400" cy="1470025"/>
          </a:xfrm>
        </p:spPr>
        <p:txBody>
          <a:bodyPr>
            <a:normAutofit/>
          </a:bodyPr>
          <a:lstStyle/>
          <a:p>
            <a:r>
              <a:rPr lang="en-US" b="1" dirty="0"/>
              <a:t>Example Menu-Driven USSD Application </a:t>
            </a:r>
            <a:endParaRPr lang="en-US" dirty="0"/>
          </a:p>
        </p:txBody>
      </p:sp>
      <p:sp>
        <p:nvSpPr>
          <p:cNvPr id="3" name="Subtitle 2"/>
          <p:cNvSpPr>
            <a:spLocks noGrp="1"/>
          </p:cNvSpPr>
          <p:nvPr>
            <p:ph type="subTitle" idx="1"/>
          </p:nvPr>
        </p:nvSpPr>
        <p:spPr>
          <a:xfrm>
            <a:off x="1295400" y="1828800"/>
            <a:ext cx="7010400" cy="4038600"/>
          </a:xfrm>
        </p:spPr>
        <p:txBody>
          <a:bodyPr>
            <a:normAutofit/>
          </a:bodyPr>
          <a:lstStyle/>
          <a:p>
            <a:pPr algn="l"/>
            <a:endParaRPr lang="en-US" sz="2400" dirty="0"/>
          </a:p>
          <a:p>
            <a:pPr marL="342900" indent="-342900" algn="l">
              <a:buFont typeface="Arial" charset="0"/>
              <a:buChar char="•"/>
            </a:pPr>
            <a:r>
              <a:rPr lang="en-US" sz="2400" dirty="0"/>
              <a:t>The application responds by asking how much credit to add? </a:t>
            </a:r>
          </a:p>
          <a:p>
            <a:pPr marL="342900" indent="-342900" algn="l">
              <a:buFont typeface="Arial" charset="0"/>
              <a:buChar char="•"/>
            </a:pPr>
            <a:r>
              <a:rPr lang="en-US" sz="2400" dirty="0"/>
              <a:t>The mobile user responds with the amount to add. </a:t>
            </a:r>
          </a:p>
          <a:p>
            <a:pPr marL="342900" indent="-342900" algn="l">
              <a:buFont typeface="Arial" charset="0"/>
              <a:buChar char="•"/>
            </a:pPr>
            <a:r>
              <a:rPr lang="en-US" sz="2400" dirty="0"/>
              <a:t>The USSD application responds by sending an updated balance and ends the session. </a:t>
            </a:r>
          </a:p>
          <a:p>
            <a:pPr marL="342900" indent="-342900" algn="l">
              <a:buFont typeface="Arial" charset="0"/>
              <a:buChar char="•"/>
            </a:pPr>
            <a:endParaRPr lang="en-US" sz="2400" dirty="0"/>
          </a:p>
          <a:p>
            <a:pPr marL="342900" indent="-342900" algn="l">
              <a:buFont typeface="Arial" charset="0"/>
              <a:buChar char="•"/>
            </a:pPr>
            <a:r>
              <a:rPr lang="en-US" sz="2400" b="1" dirty="0"/>
              <a:t>NB: TCAP: Transaction Capabilities Applications Part</a:t>
            </a:r>
          </a:p>
          <a:p>
            <a:pPr marL="342900" indent="-342900" algn="l">
              <a:buFont typeface="Arial" charset="0"/>
              <a:buChar char="•"/>
            </a:pPr>
            <a:endParaRPr lang="en-US" sz="2400" dirty="0"/>
          </a:p>
          <a:p>
            <a:pPr algn="l"/>
            <a:endParaRPr lang="en-US" sz="2400" dirty="0"/>
          </a:p>
        </p:txBody>
      </p:sp>
    </p:spTree>
    <p:extLst>
      <p:ext uri="{BB962C8B-B14F-4D97-AF65-F5344CB8AC3E}">
        <p14:creationId xmlns:p14="http://schemas.microsoft.com/office/powerpoint/2010/main" val="1805367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304800"/>
            <a:ext cx="9144000" cy="6231351"/>
          </a:xfrm>
          <a:prstGeom prst="rect">
            <a:avLst/>
          </a:prstGeom>
        </p:spPr>
      </p:pic>
    </p:spTree>
    <p:extLst>
      <p:ext uri="{BB962C8B-B14F-4D97-AF65-F5344CB8AC3E}">
        <p14:creationId xmlns:p14="http://schemas.microsoft.com/office/powerpoint/2010/main" val="29829248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2314</TotalTime>
  <Words>1429</Words>
  <Application>Microsoft Macintosh PowerPoint</Application>
  <PresentationFormat>On-screen Show (4:3)</PresentationFormat>
  <Paragraphs>173</Paragraphs>
  <Slides>25</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Calibri</vt:lpstr>
      <vt:lpstr>DejaVu Sans</vt:lpstr>
      <vt:lpstr>StarSymbol</vt:lpstr>
      <vt:lpstr>Symbol</vt:lpstr>
      <vt:lpstr>Times New Roman</vt:lpstr>
      <vt:lpstr>WenQuanYi Micro Hei</vt:lpstr>
      <vt:lpstr>Wingdings</vt:lpstr>
      <vt:lpstr>Office Theme</vt:lpstr>
      <vt:lpstr>PowerPoint Presentation</vt:lpstr>
      <vt:lpstr>USSD SETUP</vt:lpstr>
      <vt:lpstr>Scope</vt:lpstr>
      <vt:lpstr>Architecture </vt:lpstr>
      <vt:lpstr>Introduction</vt:lpstr>
      <vt:lpstr>Introduction</vt:lpstr>
      <vt:lpstr>Example Menu-Driven USSD Application </vt:lpstr>
      <vt:lpstr>Example Menu-Driven USSD Application </vt:lpstr>
      <vt:lpstr>PowerPoint Presentation</vt:lpstr>
      <vt:lpstr>PowerPoint Presentation</vt:lpstr>
      <vt:lpstr>How to Format USSD Text </vt:lpstr>
      <vt:lpstr>How Is Menu Information Sent to the User?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 BE CONTINUED ON THURSDAY</vt:lpstr>
    </vt:vector>
  </TitlesOfParts>
  <Company>Microsoft</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USSD SETUP</dc:title>
  <dc:subject/>
  <dc:creator>gideon akomeng</dc:creator>
  <dc:description/>
  <cp:lastModifiedBy>Stephane  Nwolley</cp:lastModifiedBy>
  <cp:revision>80</cp:revision>
  <dcterms:created xsi:type="dcterms:W3CDTF">2016-09-12T09:13:34Z</dcterms:created>
  <dcterms:modified xsi:type="dcterms:W3CDTF">2019-02-11T20:11:50Z</dcterms:modified>
  <dc:language>en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16.0016</vt:lpwstr>
  </property>
  <property fmtid="{D5CDD505-2E9C-101B-9397-08002B2CF9AE}" pid="3" name="Company">
    <vt:lpwstr>Microsoft</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0</vt:i4>
  </property>
  <property fmtid="{D5CDD505-2E9C-101B-9397-08002B2CF9AE}" pid="9" name="PresentationFormat">
    <vt:lpwstr>On-screen Show (4:3)</vt:lpwstr>
  </property>
  <property fmtid="{D5CDD505-2E9C-101B-9397-08002B2CF9AE}" pid="10" name="ScaleCrop">
    <vt:bool>false</vt:bool>
  </property>
  <property fmtid="{D5CDD505-2E9C-101B-9397-08002B2CF9AE}" pid="11" name="ShareDoc">
    <vt:bool>false</vt:bool>
  </property>
  <property fmtid="{D5CDD505-2E9C-101B-9397-08002B2CF9AE}" pid="12" name="Slides">
    <vt:i4>7</vt:i4>
  </property>
</Properties>
</file>